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83" r:id="rId2"/>
    <p:sldId id="258" r:id="rId3"/>
    <p:sldId id="312" r:id="rId4"/>
    <p:sldId id="316" r:id="rId5"/>
    <p:sldId id="331" r:id="rId6"/>
    <p:sldId id="260" r:id="rId7"/>
    <p:sldId id="327" r:id="rId8"/>
    <p:sldId id="280" r:id="rId9"/>
    <p:sldId id="324" r:id="rId10"/>
    <p:sldId id="323" r:id="rId11"/>
    <p:sldId id="332" r:id="rId12"/>
    <p:sldId id="313" r:id="rId13"/>
    <p:sldId id="317" r:id="rId14"/>
    <p:sldId id="328" r:id="rId15"/>
    <p:sldId id="334" r:id="rId16"/>
    <p:sldId id="336" r:id="rId17"/>
    <p:sldId id="337" r:id="rId18"/>
    <p:sldId id="268" r:id="rId19"/>
    <p:sldId id="338" r:id="rId20"/>
    <p:sldId id="329" r:id="rId21"/>
    <p:sldId id="330" r:id="rId22"/>
    <p:sldId id="339" r:id="rId23"/>
    <p:sldId id="342" r:id="rId24"/>
    <p:sldId id="343" r:id="rId25"/>
    <p:sldId id="320" r:id="rId2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mayot" initials="c" lastIdx="16" clrIdx="0">
    <p:extLst>
      <p:ext uri="{19B8F6BF-5375-455C-9EA6-DF929625EA0E}">
        <p15:presenceInfo xmlns:p15="http://schemas.microsoft.com/office/powerpoint/2012/main" xmlns="" userId="cmayo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3321" autoAdjust="0"/>
    <p:restoredTop sz="53501" autoAdjust="0"/>
  </p:normalViewPr>
  <p:slideViewPr>
    <p:cSldViewPr snapToGrid="0">
      <p:cViewPr varScale="1">
        <p:scale>
          <a:sx n="112" d="100"/>
          <a:sy n="112" d="100"/>
        </p:scale>
        <p:origin x="-86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0" d="100"/>
          <a:sy n="80" d="100"/>
        </p:scale>
        <p:origin x="3336"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6" y="4"/>
            <a:ext cx="2945659" cy="498055"/>
          </a:xfrm>
          <a:prstGeom prst="rect">
            <a:avLst/>
          </a:prstGeom>
        </p:spPr>
        <p:txBody>
          <a:bodyPr vert="horz" lIns="91376" tIns="45687" rIns="91376" bIns="45687" rtlCol="0"/>
          <a:lstStyle>
            <a:lvl1pPr algn="l">
              <a:defRPr sz="1300"/>
            </a:lvl1pPr>
          </a:lstStyle>
          <a:p>
            <a:endParaRPr lang="fr-FR"/>
          </a:p>
        </p:txBody>
      </p:sp>
      <p:sp>
        <p:nvSpPr>
          <p:cNvPr id="3" name="Espace réservé de la date 2"/>
          <p:cNvSpPr>
            <a:spLocks noGrp="1"/>
          </p:cNvSpPr>
          <p:nvPr>
            <p:ph type="dt" sz="quarter" idx="1"/>
          </p:nvPr>
        </p:nvSpPr>
        <p:spPr>
          <a:xfrm>
            <a:off x="3850449" y="4"/>
            <a:ext cx="2945659" cy="498055"/>
          </a:xfrm>
          <a:prstGeom prst="rect">
            <a:avLst/>
          </a:prstGeom>
        </p:spPr>
        <p:txBody>
          <a:bodyPr vert="horz" lIns="91376" tIns="45687" rIns="91376" bIns="45687" rtlCol="0"/>
          <a:lstStyle>
            <a:lvl1pPr algn="r">
              <a:defRPr sz="1300"/>
            </a:lvl1pPr>
          </a:lstStyle>
          <a:p>
            <a:fld id="{3C05DE3A-5DE9-4F07-B38E-BA5230FF1CF0}" type="datetimeFigureOut">
              <a:rPr lang="fr-FR" smtClean="0"/>
              <a:pPr/>
              <a:t>22/10/2021</a:t>
            </a:fld>
            <a:endParaRPr lang="fr-FR"/>
          </a:p>
        </p:txBody>
      </p:sp>
      <p:sp>
        <p:nvSpPr>
          <p:cNvPr id="4" name="Espace réservé du pied de page 3"/>
          <p:cNvSpPr>
            <a:spLocks noGrp="1"/>
          </p:cNvSpPr>
          <p:nvPr>
            <p:ph type="ftr" sz="quarter" idx="2"/>
          </p:nvPr>
        </p:nvSpPr>
        <p:spPr>
          <a:xfrm>
            <a:off x="6" y="9428589"/>
            <a:ext cx="2945659" cy="498054"/>
          </a:xfrm>
          <a:prstGeom prst="rect">
            <a:avLst/>
          </a:prstGeom>
        </p:spPr>
        <p:txBody>
          <a:bodyPr vert="horz" lIns="91376" tIns="45687" rIns="91376" bIns="45687"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0449" y="9428589"/>
            <a:ext cx="2945659" cy="498054"/>
          </a:xfrm>
          <a:prstGeom prst="rect">
            <a:avLst/>
          </a:prstGeom>
        </p:spPr>
        <p:txBody>
          <a:bodyPr vert="horz" lIns="91376" tIns="45687" rIns="91376" bIns="45687" rtlCol="0" anchor="b"/>
          <a:lstStyle>
            <a:lvl1pPr algn="r">
              <a:defRPr sz="1300"/>
            </a:lvl1pPr>
          </a:lstStyle>
          <a:p>
            <a:fld id="{81E60BD3-DEA2-4036-AC21-3404F2858D62}" type="slidenum">
              <a:rPr lang="fr-FR" smtClean="0"/>
              <a:pPr/>
              <a:t>‹N°›</a:t>
            </a:fld>
            <a:endParaRPr lang="fr-FR"/>
          </a:p>
        </p:txBody>
      </p:sp>
    </p:spTree>
    <p:extLst>
      <p:ext uri="{BB962C8B-B14F-4D97-AF65-F5344CB8AC3E}">
        <p14:creationId xmlns:p14="http://schemas.microsoft.com/office/powerpoint/2010/main" xmlns="" val="1597580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0"/>
            <a:ext cx="2946301" cy="498186"/>
          </a:xfrm>
          <a:prstGeom prst="rect">
            <a:avLst/>
          </a:prstGeom>
        </p:spPr>
        <p:txBody>
          <a:bodyPr vert="horz" lIns="92625" tIns="46314" rIns="92625" bIns="46314" rtlCol="0"/>
          <a:lstStyle>
            <a:lvl1pPr algn="l">
              <a:defRPr sz="1300"/>
            </a:lvl1pPr>
          </a:lstStyle>
          <a:p>
            <a:endParaRPr lang="fr-FR"/>
          </a:p>
        </p:txBody>
      </p:sp>
      <p:sp>
        <p:nvSpPr>
          <p:cNvPr id="3" name="Espace réservé de la date 2"/>
          <p:cNvSpPr>
            <a:spLocks noGrp="1"/>
          </p:cNvSpPr>
          <p:nvPr>
            <p:ph type="dt" idx="1"/>
          </p:nvPr>
        </p:nvSpPr>
        <p:spPr>
          <a:xfrm>
            <a:off x="3849776" y="0"/>
            <a:ext cx="2946301" cy="498186"/>
          </a:xfrm>
          <a:prstGeom prst="rect">
            <a:avLst/>
          </a:prstGeom>
        </p:spPr>
        <p:txBody>
          <a:bodyPr vert="horz" lIns="92625" tIns="46314" rIns="92625" bIns="46314" rtlCol="0"/>
          <a:lstStyle>
            <a:lvl1pPr algn="r">
              <a:defRPr sz="1300"/>
            </a:lvl1pPr>
          </a:lstStyle>
          <a:p>
            <a:fld id="{656ED27A-F0A4-4B30-8A61-8AC2AAA385B7}" type="datetimeFigureOut">
              <a:rPr lang="fr-FR" smtClean="0"/>
              <a:pPr/>
              <a:t>22/10/2021</a:t>
            </a:fld>
            <a:endParaRPr lang="fr-FR"/>
          </a:p>
        </p:txBody>
      </p:sp>
      <p:sp>
        <p:nvSpPr>
          <p:cNvPr id="4" name="Espace réservé de l'image des diapositives 3"/>
          <p:cNvSpPr>
            <a:spLocks noGrp="1" noRot="1" noChangeAspect="1"/>
          </p:cNvSpPr>
          <p:nvPr>
            <p:ph type="sldImg" idx="2"/>
          </p:nvPr>
        </p:nvSpPr>
        <p:spPr>
          <a:xfrm>
            <a:off x="1166813" y="1241425"/>
            <a:ext cx="4464050" cy="3348038"/>
          </a:xfrm>
          <a:prstGeom prst="rect">
            <a:avLst/>
          </a:prstGeom>
          <a:noFill/>
          <a:ln w="12700">
            <a:solidFill>
              <a:prstClr val="black"/>
            </a:solidFill>
          </a:ln>
        </p:spPr>
        <p:txBody>
          <a:bodyPr vert="horz" lIns="92625" tIns="46314" rIns="92625" bIns="46314" rtlCol="0" anchor="ctr"/>
          <a:lstStyle/>
          <a:p>
            <a:endParaRPr lang="fr-FR"/>
          </a:p>
        </p:txBody>
      </p:sp>
      <p:sp>
        <p:nvSpPr>
          <p:cNvPr id="5" name="Espace réservé des commentaires 4"/>
          <p:cNvSpPr>
            <a:spLocks noGrp="1"/>
          </p:cNvSpPr>
          <p:nvPr>
            <p:ph type="body" sz="quarter" idx="3"/>
          </p:nvPr>
        </p:nvSpPr>
        <p:spPr>
          <a:xfrm>
            <a:off x="680411" y="4777105"/>
            <a:ext cx="5436856" cy="3908100"/>
          </a:xfrm>
          <a:prstGeom prst="rect">
            <a:avLst/>
          </a:prstGeom>
        </p:spPr>
        <p:txBody>
          <a:bodyPr vert="horz" lIns="92625" tIns="46314" rIns="92625" bIns="4631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3" y="9428452"/>
            <a:ext cx="2946301" cy="498186"/>
          </a:xfrm>
          <a:prstGeom prst="rect">
            <a:avLst/>
          </a:prstGeom>
        </p:spPr>
        <p:txBody>
          <a:bodyPr vert="horz" lIns="92625" tIns="46314" rIns="92625" bIns="4631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49776" y="9428452"/>
            <a:ext cx="2946301" cy="498186"/>
          </a:xfrm>
          <a:prstGeom prst="rect">
            <a:avLst/>
          </a:prstGeom>
        </p:spPr>
        <p:txBody>
          <a:bodyPr vert="horz" lIns="92625" tIns="46314" rIns="92625" bIns="46314" rtlCol="0" anchor="b"/>
          <a:lstStyle>
            <a:lvl1pPr algn="r">
              <a:defRPr sz="1300"/>
            </a:lvl1pPr>
          </a:lstStyle>
          <a:p>
            <a:fld id="{F3A36100-7D36-4C2A-BA97-B3B4C227B119}" type="slidenum">
              <a:rPr lang="fr-FR" smtClean="0"/>
              <a:pPr/>
              <a:t>‹N°›</a:t>
            </a:fld>
            <a:endParaRPr lang="fr-FR"/>
          </a:p>
        </p:txBody>
      </p:sp>
    </p:spTree>
    <p:extLst>
      <p:ext uri="{BB962C8B-B14F-4D97-AF65-F5344CB8AC3E}">
        <p14:creationId xmlns:p14="http://schemas.microsoft.com/office/powerpoint/2010/main" xmlns="" val="281206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54125"/>
            <a:ext cx="4464050" cy="3348038"/>
          </a:xfrm>
        </p:spPr>
      </p:sp>
      <p:sp>
        <p:nvSpPr>
          <p:cNvPr id="3" name="Espace réservé des commentaires 2"/>
          <p:cNvSpPr>
            <a:spLocks noGrp="1"/>
          </p:cNvSpPr>
          <p:nvPr>
            <p:ph type="body" idx="1"/>
          </p:nvPr>
        </p:nvSpPr>
        <p:spPr/>
        <p:txBody>
          <a:bodyPr/>
          <a:lstStyle/>
          <a:p>
            <a:r>
              <a:rPr lang="fr-FR" dirty="0" smtClean="0"/>
              <a:t>Contraintes de calendrier très fortes qui expliquent l’invitation tardive (envoyée le 14 septembre) à la présente réunion</a:t>
            </a:r>
            <a:endParaRPr lang="fr-FR" dirty="0"/>
          </a:p>
        </p:txBody>
      </p:sp>
      <p:sp>
        <p:nvSpPr>
          <p:cNvPr id="4" name="Espace réservé du numéro de diapositive 3"/>
          <p:cNvSpPr>
            <a:spLocks noGrp="1"/>
          </p:cNvSpPr>
          <p:nvPr>
            <p:ph type="sldNum" sz="quarter" idx="10"/>
          </p:nvPr>
        </p:nvSpPr>
        <p:spPr/>
        <p:txBody>
          <a:bodyPr/>
          <a:lstStyle/>
          <a:p>
            <a:fld id="{F3A36100-7D36-4C2A-BA97-B3B4C227B119}" type="slidenum">
              <a:rPr lang="fr-FR" smtClean="0"/>
              <a:pPr/>
              <a:t>1</a:t>
            </a:fld>
            <a:endParaRPr lang="fr-FR"/>
          </a:p>
        </p:txBody>
      </p:sp>
    </p:spTree>
    <p:extLst>
      <p:ext uri="{BB962C8B-B14F-4D97-AF65-F5344CB8AC3E}">
        <p14:creationId xmlns:p14="http://schemas.microsoft.com/office/powerpoint/2010/main" xmlns="" val="301532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54125"/>
            <a:ext cx="4464050" cy="3348038"/>
          </a:xfrm>
        </p:spPr>
      </p:sp>
      <p:sp>
        <p:nvSpPr>
          <p:cNvPr id="3" name="Espace réservé des commentaires 2"/>
          <p:cNvSpPr>
            <a:spLocks noGrp="1"/>
          </p:cNvSpPr>
          <p:nvPr>
            <p:ph type="body" idx="1"/>
          </p:nvPr>
        </p:nvSpPr>
        <p:spPr/>
        <p:txBody>
          <a:bodyPr/>
          <a:lstStyle/>
          <a:p>
            <a:r>
              <a:rPr lang="fr-FR" dirty="0" smtClean="0"/>
              <a:t>Contraintes de calendrier très fortes qui expliquent l’invitation tardive (envoyée le 14 septembre) à la présente réunion</a:t>
            </a:r>
            <a:endParaRPr lang="fr-FR" dirty="0"/>
          </a:p>
        </p:txBody>
      </p:sp>
      <p:sp>
        <p:nvSpPr>
          <p:cNvPr id="4" name="Espace réservé du numéro de diapositive 3"/>
          <p:cNvSpPr>
            <a:spLocks noGrp="1"/>
          </p:cNvSpPr>
          <p:nvPr>
            <p:ph type="sldNum" sz="quarter" idx="10"/>
          </p:nvPr>
        </p:nvSpPr>
        <p:spPr/>
        <p:txBody>
          <a:bodyPr/>
          <a:lstStyle/>
          <a:p>
            <a:fld id="{F3A36100-7D36-4C2A-BA97-B3B4C227B119}" type="slidenum">
              <a:rPr lang="fr-FR" smtClean="0"/>
              <a:pPr/>
              <a:t>25</a:t>
            </a:fld>
            <a:endParaRPr lang="fr-FR"/>
          </a:p>
        </p:txBody>
      </p:sp>
    </p:spTree>
    <p:extLst>
      <p:ext uri="{BB962C8B-B14F-4D97-AF65-F5344CB8AC3E}">
        <p14:creationId xmlns:p14="http://schemas.microsoft.com/office/powerpoint/2010/main" xmlns="" val="301532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170C8397-EF6B-410D-8540-D72282E06044}" type="datetime1">
              <a:rPr lang="fr-FR" smtClean="0"/>
              <a:pPr/>
              <a:t>22/10/2021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A5A1A8-9E8D-4C68-AC2B-D0B00C8F7151}" type="slidenum">
              <a:rPr lang="fr-FR" smtClean="0"/>
              <a:pPr/>
              <a:t>‹N°›</a:t>
            </a:fld>
            <a:endParaRPr lang="fr-FR"/>
          </a:p>
        </p:txBody>
      </p:sp>
    </p:spTree>
    <p:extLst>
      <p:ext uri="{BB962C8B-B14F-4D97-AF65-F5344CB8AC3E}">
        <p14:creationId xmlns:p14="http://schemas.microsoft.com/office/powerpoint/2010/main" xmlns="" val="3429989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C02CCA4-E34D-4B85-8152-FE6FE4B4BB63}" type="datetime1">
              <a:rPr lang="fr-FR" smtClean="0"/>
              <a:pPr/>
              <a:t>22/10/2021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A5A1A8-9E8D-4C68-AC2B-D0B00C8F7151}" type="slidenum">
              <a:rPr lang="fr-FR" smtClean="0"/>
              <a:pPr/>
              <a:t>‹N°›</a:t>
            </a:fld>
            <a:endParaRPr lang="fr-FR"/>
          </a:p>
        </p:txBody>
      </p:sp>
    </p:spTree>
    <p:extLst>
      <p:ext uri="{BB962C8B-B14F-4D97-AF65-F5344CB8AC3E}">
        <p14:creationId xmlns:p14="http://schemas.microsoft.com/office/powerpoint/2010/main" xmlns="" val="405556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45DAE27-6F35-4A3F-9961-8C62B6798E64}" type="datetime1">
              <a:rPr lang="fr-FR" smtClean="0"/>
              <a:pPr/>
              <a:t>22/10/2021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A5A1A8-9E8D-4C68-AC2B-D0B00C8F7151}" type="slidenum">
              <a:rPr lang="fr-FR" smtClean="0"/>
              <a:pPr/>
              <a:t>‹N°›</a:t>
            </a:fld>
            <a:endParaRPr lang="fr-FR"/>
          </a:p>
        </p:txBody>
      </p:sp>
    </p:spTree>
    <p:extLst>
      <p:ext uri="{BB962C8B-B14F-4D97-AF65-F5344CB8AC3E}">
        <p14:creationId xmlns:p14="http://schemas.microsoft.com/office/powerpoint/2010/main" xmlns="" val="169884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D04D387-0424-4CBD-839E-A3BE98DFC19B}" type="datetime1">
              <a:rPr lang="fr-FR" smtClean="0"/>
              <a:pPr/>
              <a:t>22/10/2021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A5A1A8-9E8D-4C68-AC2B-D0B00C8F7151}" type="slidenum">
              <a:rPr lang="fr-FR" smtClean="0"/>
              <a:pPr/>
              <a:t>‹N°›</a:t>
            </a:fld>
            <a:endParaRPr lang="fr-FR"/>
          </a:p>
        </p:txBody>
      </p:sp>
    </p:spTree>
    <p:extLst>
      <p:ext uri="{BB962C8B-B14F-4D97-AF65-F5344CB8AC3E}">
        <p14:creationId xmlns:p14="http://schemas.microsoft.com/office/powerpoint/2010/main" xmlns="" val="129228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3A6D2C1-AAA2-4C78-B9E6-5D23E4358D62}" type="datetime1">
              <a:rPr lang="fr-FR" smtClean="0"/>
              <a:pPr/>
              <a:t>22/10/2021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A5A1A8-9E8D-4C68-AC2B-D0B00C8F7151}" type="slidenum">
              <a:rPr lang="fr-FR" smtClean="0"/>
              <a:pPr/>
              <a:t>‹N°›</a:t>
            </a:fld>
            <a:endParaRPr lang="fr-FR"/>
          </a:p>
        </p:txBody>
      </p:sp>
    </p:spTree>
    <p:extLst>
      <p:ext uri="{BB962C8B-B14F-4D97-AF65-F5344CB8AC3E}">
        <p14:creationId xmlns:p14="http://schemas.microsoft.com/office/powerpoint/2010/main" xmlns="" val="238267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A4F88F0-420B-43D8-B844-C1B72615C5D3}" type="datetime1">
              <a:rPr lang="fr-FR" smtClean="0"/>
              <a:pPr/>
              <a:t>22/10/2021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BA5A1A8-9E8D-4C68-AC2B-D0B00C8F7151}" type="slidenum">
              <a:rPr lang="fr-FR" smtClean="0"/>
              <a:pPr/>
              <a:t>‹N°›</a:t>
            </a:fld>
            <a:endParaRPr lang="fr-FR"/>
          </a:p>
        </p:txBody>
      </p:sp>
    </p:spTree>
    <p:extLst>
      <p:ext uri="{BB962C8B-B14F-4D97-AF65-F5344CB8AC3E}">
        <p14:creationId xmlns:p14="http://schemas.microsoft.com/office/powerpoint/2010/main" xmlns="" val="1050931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2"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20E5D5D-4500-4EAB-B6BD-EF8B2A90F59F}" type="datetime1">
              <a:rPr lang="fr-FR" smtClean="0"/>
              <a:pPr/>
              <a:t>22/10/2021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BA5A1A8-9E8D-4C68-AC2B-D0B00C8F7151}" type="slidenum">
              <a:rPr lang="fr-FR" smtClean="0"/>
              <a:pPr/>
              <a:t>‹N°›</a:t>
            </a:fld>
            <a:endParaRPr lang="fr-FR"/>
          </a:p>
        </p:txBody>
      </p:sp>
    </p:spTree>
    <p:extLst>
      <p:ext uri="{BB962C8B-B14F-4D97-AF65-F5344CB8AC3E}">
        <p14:creationId xmlns:p14="http://schemas.microsoft.com/office/powerpoint/2010/main" xmlns="" val="256265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06E2F13-0061-4C39-9277-856BACF310BA}" type="datetime1">
              <a:rPr lang="fr-FR" smtClean="0"/>
              <a:pPr/>
              <a:t>22/10/2021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BA5A1A8-9E8D-4C68-AC2B-D0B00C8F7151}" type="slidenum">
              <a:rPr lang="fr-FR" smtClean="0"/>
              <a:pPr/>
              <a:t>‹N°›</a:t>
            </a:fld>
            <a:endParaRPr lang="fr-FR"/>
          </a:p>
        </p:txBody>
      </p:sp>
    </p:spTree>
    <p:extLst>
      <p:ext uri="{BB962C8B-B14F-4D97-AF65-F5344CB8AC3E}">
        <p14:creationId xmlns:p14="http://schemas.microsoft.com/office/powerpoint/2010/main" xmlns="" val="313095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24759-4424-4959-B679-FF8B496ABB4B}" type="datetime1">
              <a:rPr lang="fr-FR" smtClean="0"/>
              <a:pPr/>
              <a:t>22/10/2021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BA5A1A8-9E8D-4C68-AC2B-D0B00C8F7151}" type="slidenum">
              <a:rPr lang="fr-FR" smtClean="0"/>
              <a:pPr/>
              <a:t>‹N°›</a:t>
            </a:fld>
            <a:endParaRPr lang="fr-FR"/>
          </a:p>
        </p:txBody>
      </p:sp>
    </p:spTree>
    <p:extLst>
      <p:ext uri="{BB962C8B-B14F-4D97-AF65-F5344CB8AC3E}">
        <p14:creationId xmlns:p14="http://schemas.microsoft.com/office/powerpoint/2010/main" xmlns="" val="2237732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A1A96F8-7C82-4C65-B916-AD58C1ECFDDF}" type="datetime1">
              <a:rPr lang="fr-FR" smtClean="0"/>
              <a:pPr/>
              <a:t>22/10/2021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BA5A1A8-9E8D-4C68-AC2B-D0B00C8F7151}" type="slidenum">
              <a:rPr lang="fr-FR" smtClean="0"/>
              <a:pPr/>
              <a:t>‹N°›</a:t>
            </a:fld>
            <a:endParaRPr lang="fr-FR"/>
          </a:p>
        </p:txBody>
      </p:sp>
    </p:spTree>
    <p:extLst>
      <p:ext uri="{BB962C8B-B14F-4D97-AF65-F5344CB8AC3E}">
        <p14:creationId xmlns:p14="http://schemas.microsoft.com/office/powerpoint/2010/main" xmlns="" val="2679307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0716BB7-D0B7-4C18-B325-C68456BC3DF7}" type="datetime1">
              <a:rPr lang="fr-FR" smtClean="0"/>
              <a:pPr/>
              <a:t>22/10/2021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BA5A1A8-9E8D-4C68-AC2B-D0B00C8F7151}" type="slidenum">
              <a:rPr lang="fr-FR" smtClean="0"/>
              <a:pPr/>
              <a:t>‹N°›</a:t>
            </a:fld>
            <a:endParaRPr lang="fr-FR"/>
          </a:p>
        </p:txBody>
      </p:sp>
    </p:spTree>
    <p:extLst>
      <p:ext uri="{BB962C8B-B14F-4D97-AF65-F5344CB8AC3E}">
        <p14:creationId xmlns:p14="http://schemas.microsoft.com/office/powerpoint/2010/main" xmlns="" val="135616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14678-AEDD-4995-8361-995525A9A11A}" type="datetime1">
              <a:rPr lang="fr-FR" smtClean="0"/>
              <a:pPr/>
              <a:t>22/10/2021</a:t>
            </a:fld>
            <a:endParaRPr lang="fr-F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5A1A8-9E8D-4C68-AC2B-D0B00C8F7151}" type="slidenum">
              <a:rPr lang="fr-FR" smtClean="0"/>
              <a:pPr/>
              <a:t>‹N°›</a:t>
            </a:fld>
            <a:endParaRPr lang="fr-FR"/>
          </a:p>
        </p:txBody>
      </p:sp>
    </p:spTree>
    <p:extLst>
      <p:ext uri="{BB962C8B-B14F-4D97-AF65-F5344CB8AC3E}">
        <p14:creationId xmlns:p14="http://schemas.microsoft.com/office/powerpoint/2010/main" xmlns="" val="3968264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tif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2" name="Groupe 24"/>
          <p:cNvGrpSpPr/>
          <p:nvPr/>
        </p:nvGrpSpPr>
        <p:grpSpPr>
          <a:xfrm>
            <a:off x="2" y="169849"/>
            <a:ext cx="9155217" cy="1612392"/>
            <a:chOff x="0" y="169849"/>
            <a:chExt cx="9155217" cy="1612392"/>
          </a:xfrm>
        </p:grpSpPr>
        <p:sp>
          <p:nvSpPr>
            <p:cNvPr id="8" name="Rectangle 7"/>
            <p:cNvSpPr/>
            <p:nvPr/>
          </p:nvSpPr>
          <p:spPr>
            <a:xfrm>
              <a:off x="0" y="595901"/>
              <a:ext cx="9155217" cy="760288"/>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02715" y="169849"/>
              <a:ext cx="1362456" cy="1612392"/>
            </a:xfrm>
            <a:prstGeom prst="rect">
              <a:avLst/>
            </a:prstGeom>
          </p:spPr>
        </p:pic>
      </p:grpSp>
      <p:sp>
        <p:nvSpPr>
          <p:cNvPr id="12" name="ZoneTexte 11"/>
          <p:cNvSpPr txBox="1"/>
          <p:nvPr/>
        </p:nvSpPr>
        <p:spPr>
          <a:xfrm>
            <a:off x="431074" y="1463039"/>
            <a:ext cx="8281851" cy="1600438"/>
          </a:xfrm>
          <a:prstGeom prst="rect">
            <a:avLst/>
          </a:prstGeom>
          <a:solidFill>
            <a:schemeClr val="bg1"/>
          </a:solidFill>
        </p:spPr>
        <p:txBody>
          <a:bodyPr wrap="square" rtlCol="0">
            <a:spAutoFit/>
          </a:bodyPr>
          <a:lstStyle/>
          <a:p>
            <a:r>
              <a:rPr lang="fr-FR" sz="4000" b="1" dirty="0" smtClean="0">
                <a:latin typeface="Arial Narrow" panose="020B0606020202030204" pitchFamily="34" charset="0"/>
              </a:rPr>
              <a:t>            CONSEIL D’ADMINISTRATION</a:t>
            </a:r>
          </a:p>
          <a:p>
            <a:r>
              <a:rPr lang="fr-FR" sz="4000" b="1" dirty="0" smtClean="0">
                <a:latin typeface="Arial Narrow" panose="020B0606020202030204" pitchFamily="34" charset="0"/>
              </a:rPr>
              <a:t>                  DU 21 OCTOBRE 2021</a:t>
            </a:r>
          </a:p>
          <a:p>
            <a:pPr algn="just"/>
            <a:r>
              <a:rPr lang="fr-FR" dirty="0" smtClean="0">
                <a:latin typeface="Arial Narrow" panose="020B0606020202030204" pitchFamily="34" charset="0"/>
              </a:rPr>
              <a:t>							</a:t>
            </a:r>
            <a:endParaRPr lang="fr-FR" sz="1400" dirty="0">
              <a:latin typeface="Arial Narrow" panose="020B0606020202030204" pitchFamily="34" charset="0"/>
            </a:endParaRPr>
          </a:p>
        </p:txBody>
      </p:sp>
      <p:grpSp>
        <p:nvGrpSpPr>
          <p:cNvPr id="4" name="Groupe 23"/>
          <p:cNvGrpSpPr/>
          <p:nvPr/>
        </p:nvGrpSpPr>
        <p:grpSpPr>
          <a:xfrm>
            <a:off x="0" y="5966836"/>
            <a:ext cx="9144000" cy="899665"/>
            <a:chOff x="0" y="5966834"/>
            <a:chExt cx="9144000" cy="899665"/>
          </a:xfrm>
        </p:grpSpPr>
        <p:sp>
          <p:nvSpPr>
            <p:cNvPr id="22" name="Rectangle 21"/>
            <p:cNvSpPr/>
            <p:nvPr/>
          </p:nvSpPr>
          <p:spPr>
            <a:xfrm>
              <a:off x="0" y="6361509"/>
              <a:ext cx="9144000" cy="167628"/>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265760" y="5966834"/>
              <a:ext cx="1724652" cy="899665"/>
            </a:xfrm>
            <a:prstGeom prst="rect">
              <a:avLst/>
            </a:prstGeom>
          </p:spPr>
        </p:pic>
      </p:grpSp>
      <p:pic>
        <p:nvPicPr>
          <p:cNvPr id="5" name="Image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20974" y="4739402"/>
            <a:ext cx="992568" cy="1358740"/>
          </a:xfrm>
          <a:prstGeom prst="rect">
            <a:avLst/>
          </a:prstGeom>
        </p:spPr>
      </p:pic>
      <p:sp>
        <p:nvSpPr>
          <p:cNvPr id="14" name="ZoneTexte 13"/>
          <p:cNvSpPr txBox="1"/>
          <p:nvPr/>
        </p:nvSpPr>
        <p:spPr>
          <a:xfrm>
            <a:off x="4616824" y="3299012"/>
            <a:ext cx="4168587" cy="369332"/>
          </a:xfrm>
          <a:prstGeom prst="rect">
            <a:avLst/>
          </a:prstGeom>
          <a:noFill/>
        </p:spPr>
        <p:txBody>
          <a:bodyPr wrap="square" rtlCol="0">
            <a:spAutoFit/>
          </a:bodyPr>
          <a:lstStyle/>
          <a:p>
            <a:pPr algn="ctr"/>
            <a:r>
              <a:rPr lang="fr-FR" b="1" dirty="0" smtClean="0">
                <a:solidFill>
                  <a:srgbClr val="FF0000"/>
                </a:solidFill>
              </a:rPr>
              <a:t>COLLEGE LE PLAN DU LOUP</a:t>
            </a:r>
            <a:endParaRPr lang="fr-FR" b="1" dirty="0">
              <a:solidFill>
                <a:srgbClr val="FF0000"/>
              </a:solidFill>
            </a:endParaRPr>
          </a:p>
        </p:txBody>
      </p:sp>
      <p:pic>
        <p:nvPicPr>
          <p:cNvPr id="13" name="Image 12" descr="spaty.PNG"/>
          <p:cNvPicPr>
            <a:picLocks noChangeAspect="1"/>
          </p:cNvPicPr>
          <p:nvPr/>
        </p:nvPicPr>
        <p:blipFill>
          <a:blip r:embed="rId7"/>
          <a:stretch>
            <a:fillRect/>
          </a:stretch>
        </p:blipFill>
        <p:spPr>
          <a:xfrm>
            <a:off x="2328120" y="3389497"/>
            <a:ext cx="2616413" cy="2264832"/>
          </a:xfrm>
          <a:prstGeom prst="rect">
            <a:avLst/>
          </a:prstGeom>
        </p:spPr>
      </p:pic>
      <p:sp>
        <p:nvSpPr>
          <p:cNvPr id="16" name="ZoneTexte 15"/>
          <p:cNvSpPr txBox="1"/>
          <p:nvPr/>
        </p:nvSpPr>
        <p:spPr>
          <a:xfrm>
            <a:off x="2269067" y="5723467"/>
            <a:ext cx="2700866" cy="584775"/>
          </a:xfrm>
          <a:prstGeom prst="rect">
            <a:avLst/>
          </a:prstGeom>
          <a:noFill/>
        </p:spPr>
        <p:txBody>
          <a:bodyPr wrap="square" rtlCol="0">
            <a:spAutoFit/>
          </a:bodyPr>
          <a:lstStyle/>
          <a:p>
            <a:pPr algn="ctr"/>
            <a:r>
              <a:rPr lang="fr-FR" sz="1600" dirty="0" smtClean="0"/>
              <a:t>Hommage rendu à Samuel </a:t>
            </a:r>
            <a:r>
              <a:rPr lang="fr-FR" sz="1600" dirty="0" err="1" smtClean="0"/>
              <a:t>Paty</a:t>
            </a:r>
            <a:r>
              <a:rPr lang="fr-FR" sz="1600" dirty="0" smtClean="0"/>
              <a:t> le vendredi 15 octobre</a:t>
            </a:r>
            <a:endParaRPr lang="fr-FR" sz="1600" dirty="0"/>
          </a:p>
        </p:txBody>
      </p:sp>
    </p:spTree>
    <p:extLst>
      <p:ext uri="{BB962C8B-B14F-4D97-AF65-F5344CB8AC3E}">
        <p14:creationId xmlns:p14="http://schemas.microsoft.com/office/powerpoint/2010/main" xmlns="" val="37854713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2" y="193689"/>
            <a:ext cx="9155217" cy="1215135"/>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7976" y="278212"/>
              <a:ext cx="1026777" cy="1215134"/>
            </a:xfrm>
            <a:prstGeom prst="rect">
              <a:avLst/>
            </a:prstGeom>
          </p:spPr>
        </p:pic>
      </p:grpSp>
      <p:sp>
        <p:nvSpPr>
          <p:cNvPr id="9" name="ZoneTexte 8"/>
          <p:cNvSpPr txBox="1"/>
          <p:nvPr/>
        </p:nvSpPr>
        <p:spPr>
          <a:xfrm>
            <a:off x="0" y="1090762"/>
            <a:ext cx="9144000" cy="1569660"/>
          </a:xfrm>
          <a:prstGeom prst="rect">
            <a:avLst/>
          </a:prstGeom>
          <a:noFill/>
        </p:spPr>
        <p:txBody>
          <a:bodyPr wrap="square" rtlCol="0">
            <a:spAutoFit/>
          </a:bodyPr>
          <a:lstStyle/>
          <a:p>
            <a:pPr algn="ctr"/>
            <a:r>
              <a:rPr lang="fr-FR" sz="3200" b="1" dirty="0" smtClean="0">
                <a:solidFill>
                  <a:srgbClr val="FF0000"/>
                </a:solidFill>
              </a:rPr>
              <a:t>I - Organisation administrative</a:t>
            </a:r>
          </a:p>
          <a:p>
            <a:pPr lvl="0" algn="ctr"/>
            <a:r>
              <a:rPr lang="fr-FR" sz="3200" b="1" dirty="0" smtClean="0"/>
              <a:t>Conventions avec les organismes partenaires </a:t>
            </a:r>
          </a:p>
          <a:p>
            <a:pPr lvl="0" algn="ctr"/>
            <a:r>
              <a:rPr lang="fr-FR" sz="3200" b="1" dirty="0" smtClean="0"/>
              <a:t>sans incidence financière</a:t>
            </a:r>
          </a:p>
        </p:txBody>
      </p:sp>
      <p:sp>
        <p:nvSpPr>
          <p:cNvPr id="8" name="ZoneTexte 7"/>
          <p:cNvSpPr txBox="1"/>
          <p:nvPr/>
        </p:nvSpPr>
        <p:spPr>
          <a:xfrm>
            <a:off x="626534" y="2758695"/>
            <a:ext cx="8212666" cy="2923877"/>
          </a:xfrm>
          <a:prstGeom prst="rect">
            <a:avLst/>
          </a:prstGeom>
          <a:noFill/>
        </p:spPr>
        <p:txBody>
          <a:bodyPr wrap="square" rtlCol="0">
            <a:spAutoFit/>
          </a:bodyPr>
          <a:lstStyle/>
          <a:p>
            <a:pPr>
              <a:buFontTx/>
              <a:buChar char="-"/>
            </a:pPr>
            <a:r>
              <a:rPr lang="fr-FR" sz="2000" b="1" dirty="0" smtClean="0"/>
              <a:t>Convention de mise à disposition de locaux scolaires avec l’association de parents d’élèves de la FCPE             				</a:t>
            </a:r>
            <a:r>
              <a:rPr lang="fr-FR" sz="2000" b="1" dirty="0" smtClean="0">
                <a:solidFill>
                  <a:srgbClr val="FF0000"/>
                </a:solidFill>
              </a:rPr>
              <a:t>(Acte </a:t>
            </a:r>
            <a:r>
              <a:rPr lang="fr-FR" sz="2000" b="1" dirty="0" smtClean="0">
                <a:solidFill>
                  <a:srgbClr val="FF0000"/>
                </a:solidFill>
              </a:rPr>
              <a:t>n°4)</a:t>
            </a:r>
            <a:endParaRPr lang="fr-FR" sz="2000" b="1" dirty="0" smtClean="0">
              <a:solidFill>
                <a:srgbClr val="FF0000"/>
              </a:solidFill>
            </a:endParaRPr>
          </a:p>
          <a:p>
            <a:r>
              <a:rPr lang="fr-FR" sz="2000" b="1" dirty="0" smtClean="0"/>
              <a:t> </a:t>
            </a:r>
          </a:p>
          <a:p>
            <a:pPr>
              <a:buFontTx/>
              <a:buChar char="-"/>
            </a:pPr>
            <a:r>
              <a:rPr lang="fr-FR" sz="2000" b="1" dirty="0" smtClean="0"/>
              <a:t>Convention de mise à disposition de locaux scolaires avec les l'Association l'Entraide                                                 			</a:t>
            </a:r>
            <a:r>
              <a:rPr lang="fr-FR" sz="2000" b="1" dirty="0" smtClean="0">
                <a:solidFill>
                  <a:srgbClr val="FF0000"/>
                </a:solidFill>
              </a:rPr>
              <a:t>(Acte </a:t>
            </a:r>
            <a:r>
              <a:rPr lang="fr-FR" sz="2000" b="1" dirty="0" smtClean="0">
                <a:solidFill>
                  <a:srgbClr val="FF0000"/>
                </a:solidFill>
              </a:rPr>
              <a:t>n°5)</a:t>
            </a:r>
            <a:r>
              <a:rPr lang="fr-FR" sz="2000" b="1" dirty="0" smtClean="0"/>
              <a:t>			              </a:t>
            </a:r>
          </a:p>
          <a:p>
            <a:pPr>
              <a:buFontTx/>
              <a:buChar char="-"/>
            </a:pPr>
            <a:r>
              <a:rPr lang="fr-FR" sz="2000" b="1" dirty="0" smtClean="0"/>
              <a:t>Convention de coopération et de prestation  avec le SAJ de la commune                                                                         							</a:t>
            </a:r>
            <a:r>
              <a:rPr lang="fr-FR" sz="2000" b="1" dirty="0" smtClean="0">
                <a:solidFill>
                  <a:srgbClr val="FF0000"/>
                </a:solidFill>
              </a:rPr>
              <a:t>(Acte </a:t>
            </a:r>
            <a:r>
              <a:rPr lang="fr-FR" sz="2000" b="1" dirty="0" smtClean="0">
                <a:solidFill>
                  <a:srgbClr val="FF0000"/>
                </a:solidFill>
              </a:rPr>
              <a:t>n°6)</a:t>
            </a:r>
            <a:endParaRPr lang="fr-FR" sz="2000" b="1" dirty="0" smtClean="0"/>
          </a:p>
          <a:p>
            <a:r>
              <a:rPr lang="fr-FR" sz="2400" b="1" dirty="0" smtClean="0">
                <a:solidFill>
                  <a:srgbClr val="FF0000"/>
                </a:solidFill>
              </a:rPr>
              <a:t>                                                                                                                                                         </a:t>
            </a:r>
            <a:endParaRPr lang="fr-FR" sz="2400" b="1" dirty="0">
              <a:solidFill>
                <a:srgbClr val="FF0000"/>
              </a:solidFill>
            </a:endParaRPr>
          </a:p>
        </p:txBody>
      </p:sp>
    </p:spTree>
    <p:extLst>
      <p:ext uri="{BB962C8B-B14F-4D97-AF65-F5344CB8AC3E}">
        <p14:creationId xmlns:p14="http://schemas.microsoft.com/office/powerpoint/2010/main" xmlns="" val="195363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2" y="193689"/>
            <a:ext cx="9155217" cy="1215135"/>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7976" y="278212"/>
              <a:ext cx="1026777" cy="1215134"/>
            </a:xfrm>
            <a:prstGeom prst="rect">
              <a:avLst/>
            </a:prstGeom>
          </p:spPr>
        </p:pic>
      </p:grpSp>
      <p:sp>
        <p:nvSpPr>
          <p:cNvPr id="9" name="ZoneTexte 8"/>
          <p:cNvSpPr txBox="1"/>
          <p:nvPr/>
        </p:nvSpPr>
        <p:spPr>
          <a:xfrm>
            <a:off x="0" y="1090762"/>
            <a:ext cx="9144000" cy="1569660"/>
          </a:xfrm>
          <a:prstGeom prst="rect">
            <a:avLst/>
          </a:prstGeom>
          <a:noFill/>
        </p:spPr>
        <p:txBody>
          <a:bodyPr wrap="square" rtlCol="0">
            <a:spAutoFit/>
          </a:bodyPr>
          <a:lstStyle/>
          <a:p>
            <a:pPr algn="ctr"/>
            <a:r>
              <a:rPr lang="fr-FR" sz="3200" b="1" dirty="0" smtClean="0">
                <a:solidFill>
                  <a:srgbClr val="FF0000"/>
                </a:solidFill>
              </a:rPr>
              <a:t>I - Organisation administrative</a:t>
            </a:r>
          </a:p>
          <a:p>
            <a:pPr lvl="0" algn="ctr"/>
            <a:r>
              <a:rPr lang="fr-FR" sz="3200" b="1" dirty="0" smtClean="0"/>
              <a:t>Conventions avec les organismes partenaires </a:t>
            </a:r>
          </a:p>
          <a:p>
            <a:pPr lvl="0" algn="ctr"/>
            <a:r>
              <a:rPr lang="fr-FR" sz="3200" b="1" dirty="0" smtClean="0"/>
              <a:t>sans incidence financière</a:t>
            </a:r>
          </a:p>
        </p:txBody>
      </p:sp>
      <p:sp>
        <p:nvSpPr>
          <p:cNvPr id="8" name="ZoneTexte 7"/>
          <p:cNvSpPr txBox="1"/>
          <p:nvPr/>
        </p:nvSpPr>
        <p:spPr>
          <a:xfrm>
            <a:off x="156754" y="2797884"/>
            <a:ext cx="8860246" cy="3293209"/>
          </a:xfrm>
          <a:prstGeom prst="rect">
            <a:avLst/>
          </a:prstGeom>
          <a:noFill/>
        </p:spPr>
        <p:txBody>
          <a:bodyPr wrap="square" rtlCol="0">
            <a:spAutoFit/>
          </a:bodyPr>
          <a:lstStyle/>
          <a:p>
            <a:pPr>
              <a:buFontTx/>
              <a:buChar char="-"/>
            </a:pPr>
            <a:r>
              <a:rPr lang="fr-FR" sz="1600" dirty="0" smtClean="0"/>
              <a:t>Convention de coopération avec le DITEP du PRADO - Institut Elise Rivet                     </a:t>
            </a:r>
            <a:r>
              <a:rPr lang="fr-FR" sz="1600" b="1" dirty="0" smtClean="0"/>
              <a:t>	</a:t>
            </a:r>
            <a:r>
              <a:rPr lang="fr-FR" sz="1600" b="1" dirty="0" smtClean="0">
                <a:solidFill>
                  <a:srgbClr val="FF0000"/>
                </a:solidFill>
              </a:rPr>
              <a:t>(Acte </a:t>
            </a:r>
            <a:r>
              <a:rPr lang="fr-FR" sz="1600" b="1" dirty="0" smtClean="0">
                <a:solidFill>
                  <a:srgbClr val="FF0000"/>
                </a:solidFill>
              </a:rPr>
              <a:t>n°7)</a:t>
            </a:r>
            <a:endParaRPr lang="fr-FR" sz="1600" b="1" dirty="0" smtClean="0"/>
          </a:p>
          <a:p>
            <a:pPr>
              <a:buFontTx/>
              <a:buChar char="-"/>
            </a:pPr>
            <a:endParaRPr lang="fr-FR" sz="1600" b="1" dirty="0" smtClean="0"/>
          </a:p>
          <a:p>
            <a:pPr>
              <a:buFontTx/>
              <a:buChar char="-"/>
            </a:pPr>
            <a:r>
              <a:rPr lang="fr-FR" sz="1600" b="1" dirty="0" smtClean="0"/>
              <a:t> </a:t>
            </a:r>
            <a:r>
              <a:rPr lang="fr-FR" sz="1600" dirty="0" smtClean="0"/>
              <a:t>Convention de coopération avec le DITEP La Maison des Enfants d'Oullins  	              </a:t>
            </a:r>
            <a:r>
              <a:rPr lang="fr-FR" sz="1600" b="1" dirty="0" smtClean="0"/>
              <a:t>	</a:t>
            </a:r>
            <a:r>
              <a:rPr lang="fr-FR" sz="1600" b="1" dirty="0" smtClean="0">
                <a:solidFill>
                  <a:srgbClr val="FF0000"/>
                </a:solidFill>
              </a:rPr>
              <a:t>(Acte </a:t>
            </a:r>
            <a:r>
              <a:rPr lang="fr-FR" sz="1600" b="1" dirty="0" smtClean="0">
                <a:solidFill>
                  <a:srgbClr val="FF0000"/>
                </a:solidFill>
              </a:rPr>
              <a:t>n°8)</a:t>
            </a:r>
            <a:r>
              <a:rPr lang="fr-FR" sz="1600" b="1" dirty="0" smtClean="0"/>
              <a:t>			</a:t>
            </a:r>
          </a:p>
          <a:p>
            <a:r>
              <a:rPr lang="fr-FR" sz="1600" dirty="0" smtClean="0"/>
              <a:t>- Convention de coopération avec le SESSAD L'Alliance - ADAPEI 69 pour le suivi médicaux-éducatif d'un élève </a:t>
            </a:r>
            <a:r>
              <a:rPr lang="fr-FR" sz="1600" b="1" dirty="0" smtClean="0"/>
              <a:t>						                                   	</a:t>
            </a:r>
            <a:r>
              <a:rPr lang="fr-FR" sz="1600" b="1" dirty="0" smtClean="0">
                <a:solidFill>
                  <a:srgbClr val="FF0000"/>
                </a:solidFill>
              </a:rPr>
              <a:t>(Acte </a:t>
            </a:r>
            <a:r>
              <a:rPr lang="fr-FR" sz="1600" b="1" dirty="0" smtClean="0">
                <a:solidFill>
                  <a:srgbClr val="FF0000"/>
                </a:solidFill>
              </a:rPr>
              <a:t>n°9)</a:t>
            </a:r>
            <a:r>
              <a:rPr lang="fr-FR" sz="1600" b="1" dirty="0" smtClean="0"/>
              <a:t> </a:t>
            </a:r>
            <a:endParaRPr lang="fr-FR" sz="1600" b="1" dirty="0" smtClean="0"/>
          </a:p>
          <a:p>
            <a:r>
              <a:rPr lang="fr-FR" sz="1600" b="1" dirty="0" smtClean="0"/>
              <a:t>				</a:t>
            </a:r>
          </a:p>
          <a:p>
            <a:pPr>
              <a:buFontTx/>
              <a:buChar char="-"/>
            </a:pPr>
            <a:r>
              <a:rPr lang="fr-FR" sz="1600" b="1" dirty="0" smtClean="0"/>
              <a:t> </a:t>
            </a:r>
            <a:r>
              <a:rPr lang="fr-FR" sz="1600" dirty="0" smtClean="0"/>
              <a:t>Convention de coopération avec Madame </a:t>
            </a:r>
            <a:r>
              <a:rPr lang="fr-FR" sz="1600" dirty="0" err="1" smtClean="0"/>
              <a:t>Marieke</a:t>
            </a:r>
            <a:r>
              <a:rPr lang="fr-FR" sz="1600" dirty="0" smtClean="0"/>
              <a:t> RAINJONNEAU, </a:t>
            </a:r>
            <a:r>
              <a:rPr lang="fr-FR" sz="1600" dirty="0" err="1" smtClean="0"/>
              <a:t>ergothérapeuthe</a:t>
            </a:r>
            <a:r>
              <a:rPr lang="fr-FR" sz="1600" dirty="0" smtClean="0"/>
              <a:t> pour le suivi médicaux-éducatif d'un élève 	</a:t>
            </a:r>
            <a:r>
              <a:rPr lang="fr-FR" sz="1600" b="1" dirty="0" smtClean="0"/>
              <a:t>			                                   	</a:t>
            </a:r>
            <a:r>
              <a:rPr lang="fr-FR" sz="1600" b="1" dirty="0" smtClean="0">
                <a:solidFill>
                  <a:srgbClr val="FF0000"/>
                </a:solidFill>
              </a:rPr>
              <a:t>(Acte </a:t>
            </a:r>
            <a:r>
              <a:rPr lang="fr-FR" sz="1600" b="1" dirty="0" smtClean="0">
                <a:solidFill>
                  <a:srgbClr val="FF0000"/>
                </a:solidFill>
              </a:rPr>
              <a:t>n°10)</a:t>
            </a:r>
            <a:r>
              <a:rPr lang="fr-FR" sz="1600" b="1" dirty="0" smtClean="0"/>
              <a:t> </a:t>
            </a:r>
            <a:endParaRPr lang="fr-FR" sz="1600" b="1" dirty="0" smtClean="0"/>
          </a:p>
          <a:p>
            <a:pPr>
              <a:buFontTx/>
              <a:buChar char="-"/>
            </a:pPr>
            <a:endParaRPr lang="fr-FR" sz="1600" dirty="0" smtClean="0"/>
          </a:p>
          <a:p>
            <a:pPr>
              <a:buFontTx/>
              <a:buChar char="-"/>
            </a:pPr>
            <a:r>
              <a:rPr lang="fr-FR" sz="1600" dirty="0" smtClean="0"/>
              <a:t> Convention de coopération le SESSAD S3AS.RBD - PEP69 pour le suivi médicaux-éducatif d'un élève </a:t>
            </a:r>
            <a:r>
              <a:rPr lang="fr-FR" sz="1600" b="1" dirty="0" smtClean="0"/>
              <a:t>							               	 </a:t>
            </a:r>
            <a:r>
              <a:rPr lang="fr-FR" sz="1600" b="1" dirty="0" smtClean="0">
                <a:solidFill>
                  <a:srgbClr val="FF0000"/>
                </a:solidFill>
              </a:rPr>
              <a:t>(Acte </a:t>
            </a:r>
            <a:r>
              <a:rPr lang="fr-FR" sz="1600" b="1" dirty="0" smtClean="0">
                <a:solidFill>
                  <a:srgbClr val="FF0000"/>
                </a:solidFill>
              </a:rPr>
              <a:t>n°11)</a:t>
            </a:r>
            <a:endParaRPr lang="fr-FR" sz="1600" b="1" dirty="0" smtClean="0">
              <a:solidFill>
                <a:srgbClr val="FF0000"/>
              </a:solidFill>
            </a:endParaRPr>
          </a:p>
          <a:p>
            <a:pPr>
              <a:buFontTx/>
              <a:buChar char="-"/>
            </a:pPr>
            <a:endParaRPr lang="fr-FR" sz="1600" b="1" dirty="0">
              <a:solidFill>
                <a:srgbClr val="FF0000"/>
              </a:solidFill>
            </a:endParaRPr>
          </a:p>
        </p:txBody>
      </p:sp>
    </p:spTree>
    <p:extLst>
      <p:ext uri="{BB962C8B-B14F-4D97-AF65-F5344CB8AC3E}">
        <p14:creationId xmlns:p14="http://schemas.microsoft.com/office/powerpoint/2010/main" xmlns="" val="1953635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2" y="193689"/>
            <a:ext cx="9155217" cy="1215135"/>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7976" y="278212"/>
              <a:ext cx="1026777" cy="1215134"/>
            </a:xfrm>
            <a:prstGeom prst="rect">
              <a:avLst/>
            </a:prstGeom>
          </p:spPr>
        </p:pic>
      </p:grpSp>
      <p:sp>
        <p:nvSpPr>
          <p:cNvPr id="9" name="ZoneTexte 8"/>
          <p:cNvSpPr txBox="1"/>
          <p:nvPr/>
        </p:nvSpPr>
        <p:spPr>
          <a:xfrm>
            <a:off x="0" y="1168343"/>
            <a:ext cx="9144000" cy="1077218"/>
          </a:xfrm>
          <a:prstGeom prst="rect">
            <a:avLst/>
          </a:prstGeom>
          <a:noFill/>
        </p:spPr>
        <p:txBody>
          <a:bodyPr wrap="square" rtlCol="0">
            <a:spAutoFit/>
          </a:bodyPr>
          <a:lstStyle/>
          <a:p>
            <a:pPr algn="ctr"/>
            <a:r>
              <a:rPr lang="fr-FR" sz="3200" b="1" dirty="0" smtClean="0">
                <a:solidFill>
                  <a:srgbClr val="FF0000"/>
                </a:solidFill>
              </a:rPr>
              <a:t>II) Organisation Financière et comptable.</a:t>
            </a:r>
          </a:p>
          <a:p>
            <a:pPr algn="ctr"/>
            <a:endParaRPr lang="fr-FR" sz="3200" b="1" dirty="0">
              <a:solidFill>
                <a:srgbClr val="FF0000"/>
              </a:solidFill>
            </a:endParaRPr>
          </a:p>
        </p:txBody>
      </p:sp>
      <p:sp>
        <p:nvSpPr>
          <p:cNvPr id="11" name="ZoneTexte 10"/>
          <p:cNvSpPr txBox="1"/>
          <p:nvPr/>
        </p:nvSpPr>
        <p:spPr>
          <a:xfrm>
            <a:off x="152400" y="1788959"/>
            <a:ext cx="8822267" cy="3724096"/>
          </a:xfrm>
          <a:prstGeom prst="rect">
            <a:avLst/>
          </a:prstGeom>
          <a:noFill/>
        </p:spPr>
        <p:txBody>
          <a:bodyPr wrap="square" rtlCol="0">
            <a:spAutoFit/>
          </a:bodyPr>
          <a:lstStyle/>
          <a:p>
            <a:pPr algn="ctr"/>
            <a:r>
              <a:rPr lang="fr-FR" sz="3200" b="1" dirty="0" smtClean="0"/>
              <a:t>Adoption de divers tarifs </a:t>
            </a:r>
          </a:p>
          <a:p>
            <a:pPr algn="ctr"/>
            <a:endParaRPr lang="fr-FR" sz="2000" b="1" dirty="0" smtClean="0"/>
          </a:p>
          <a:p>
            <a:pPr algn="just">
              <a:buFont typeface="Wingdings" pitchFamily="2" charset="2"/>
              <a:buChar char="§"/>
            </a:pPr>
            <a:r>
              <a:rPr lang="fr-FR" sz="2400" dirty="0" smtClean="0">
                <a:solidFill>
                  <a:srgbClr val="FF0000"/>
                </a:solidFill>
              </a:rPr>
              <a:t> </a:t>
            </a:r>
            <a:r>
              <a:rPr lang="fr-FR" sz="2400" dirty="0" smtClean="0"/>
              <a:t>Tarifs des repas de  la demi-pension</a:t>
            </a:r>
            <a:r>
              <a:rPr lang="fr-FR" sz="2400" dirty="0" smtClean="0">
                <a:solidFill>
                  <a:srgbClr val="FF0000"/>
                </a:solidFill>
              </a:rPr>
              <a:t>                                   </a:t>
            </a:r>
            <a:r>
              <a:rPr lang="fr-FR" sz="2400" b="1" dirty="0" smtClean="0">
                <a:solidFill>
                  <a:srgbClr val="FF0000"/>
                </a:solidFill>
              </a:rPr>
              <a:t>(Acte </a:t>
            </a:r>
            <a:r>
              <a:rPr lang="fr-FR" sz="2400" b="1" dirty="0" smtClean="0">
                <a:solidFill>
                  <a:srgbClr val="FF0000"/>
                </a:solidFill>
              </a:rPr>
              <a:t>n°12)</a:t>
            </a:r>
            <a:endParaRPr lang="fr-FR" sz="2400" b="1" dirty="0" smtClean="0">
              <a:solidFill>
                <a:srgbClr val="FF0000"/>
              </a:solidFill>
            </a:endParaRPr>
          </a:p>
          <a:p>
            <a:pPr algn="just"/>
            <a:endParaRPr lang="fr-FR" sz="2400" dirty="0" smtClean="0">
              <a:solidFill>
                <a:srgbClr val="FF0000"/>
              </a:solidFill>
            </a:endParaRPr>
          </a:p>
          <a:p>
            <a:pPr algn="just">
              <a:buFont typeface="Wingdings" pitchFamily="2" charset="2"/>
              <a:buChar char="§"/>
            </a:pPr>
            <a:r>
              <a:rPr lang="fr-FR" sz="2400" dirty="0" smtClean="0">
                <a:solidFill>
                  <a:srgbClr val="FF0000"/>
                </a:solidFill>
              </a:rPr>
              <a:t> </a:t>
            </a:r>
            <a:r>
              <a:rPr lang="fr-FR" sz="2400" dirty="0" smtClean="0"/>
              <a:t>Tarifs des Objets cassés, perdus ou dégradés                   </a:t>
            </a:r>
            <a:r>
              <a:rPr lang="fr-FR" sz="2400" b="1" dirty="0" smtClean="0">
                <a:solidFill>
                  <a:srgbClr val="FF0000"/>
                </a:solidFill>
              </a:rPr>
              <a:t>(Acte </a:t>
            </a:r>
            <a:r>
              <a:rPr lang="fr-FR" sz="2400" b="1" dirty="0" smtClean="0">
                <a:solidFill>
                  <a:srgbClr val="FF0000"/>
                </a:solidFill>
              </a:rPr>
              <a:t>n°13)</a:t>
            </a:r>
            <a:endParaRPr lang="fr-FR" sz="2400" b="1" dirty="0" smtClean="0"/>
          </a:p>
          <a:p>
            <a:pPr algn="just"/>
            <a:r>
              <a:rPr lang="fr-FR" sz="2400" dirty="0" smtClean="0">
                <a:solidFill>
                  <a:srgbClr val="FF0000"/>
                </a:solidFill>
              </a:rPr>
              <a:t>							</a:t>
            </a:r>
          </a:p>
          <a:p>
            <a:pPr>
              <a:buFont typeface="Wingdings" pitchFamily="2" charset="2"/>
              <a:buChar char="§"/>
            </a:pPr>
            <a:r>
              <a:rPr lang="fr-FR" sz="2400" dirty="0" smtClean="0">
                <a:solidFill>
                  <a:srgbClr val="FF0000"/>
                </a:solidFill>
              </a:rPr>
              <a:t> </a:t>
            </a:r>
            <a:r>
              <a:rPr lang="fr-FR" sz="2400" dirty="0" smtClean="0"/>
              <a:t>Tarifs des Objets confectionnés </a:t>
            </a:r>
            <a:r>
              <a:rPr lang="fr-FR" sz="2400" dirty="0" smtClean="0">
                <a:solidFill>
                  <a:srgbClr val="FF0000"/>
                </a:solidFill>
              </a:rPr>
              <a:t>	                                    </a:t>
            </a:r>
            <a:r>
              <a:rPr lang="fr-FR" sz="2400" b="1" dirty="0" smtClean="0">
                <a:solidFill>
                  <a:srgbClr val="FF0000"/>
                </a:solidFill>
              </a:rPr>
              <a:t>(Acte </a:t>
            </a:r>
            <a:r>
              <a:rPr lang="fr-FR" sz="2400" b="1" dirty="0" smtClean="0">
                <a:solidFill>
                  <a:srgbClr val="FF0000"/>
                </a:solidFill>
              </a:rPr>
              <a:t>n°14)</a:t>
            </a:r>
            <a:r>
              <a:rPr lang="fr-FR" sz="2400" dirty="0" smtClean="0">
                <a:solidFill>
                  <a:srgbClr val="FF0000"/>
                </a:solidFill>
              </a:rPr>
              <a:t>	</a:t>
            </a:r>
          </a:p>
          <a:p>
            <a:pPr algn="just">
              <a:buFont typeface="Wingdings" pitchFamily="2" charset="2"/>
              <a:buChar char="§"/>
            </a:pPr>
            <a:endParaRPr lang="fr-FR" sz="3200" b="1" dirty="0" smtClean="0">
              <a:solidFill>
                <a:srgbClr val="FF0000"/>
              </a:solidFill>
            </a:endParaRPr>
          </a:p>
        </p:txBody>
      </p:sp>
    </p:spTree>
    <p:extLst>
      <p:ext uri="{BB962C8B-B14F-4D97-AF65-F5344CB8AC3E}">
        <p14:creationId xmlns:p14="http://schemas.microsoft.com/office/powerpoint/2010/main" xmlns="" val="1953635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2" y="1"/>
            <a:ext cx="9155217" cy="1021975"/>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7976" y="278212"/>
              <a:ext cx="1026777" cy="1215134"/>
            </a:xfrm>
            <a:prstGeom prst="rect">
              <a:avLst/>
            </a:prstGeom>
          </p:spPr>
        </p:pic>
      </p:grpSp>
      <p:sp>
        <p:nvSpPr>
          <p:cNvPr id="9" name="ZoneTexte 8"/>
          <p:cNvSpPr txBox="1"/>
          <p:nvPr/>
        </p:nvSpPr>
        <p:spPr>
          <a:xfrm>
            <a:off x="414869" y="977153"/>
            <a:ext cx="8398933" cy="1077218"/>
          </a:xfrm>
          <a:prstGeom prst="rect">
            <a:avLst/>
          </a:prstGeom>
          <a:noFill/>
        </p:spPr>
        <p:txBody>
          <a:bodyPr wrap="square" rtlCol="0">
            <a:spAutoFit/>
          </a:bodyPr>
          <a:lstStyle/>
          <a:p>
            <a:pPr algn="ctr"/>
            <a:r>
              <a:rPr lang="fr-FR" sz="3200" b="1" dirty="0" smtClean="0">
                <a:solidFill>
                  <a:srgbClr val="FF0000"/>
                </a:solidFill>
              </a:rPr>
              <a:t>II) Organisation Financière et comptable.</a:t>
            </a:r>
          </a:p>
          <a:p>
            <a:r>
              <a:rPr lang="fr-FR" sz="3200" b="1" dirty="0" smtClean="0">
                <a:solidFill>
                  <a:srgbClr val="FF0000"/>
                </a:solidFill>
              </a:rPr>
              <a:t>            </a:t>
            </a:r>
            <a:r>
              <a:rPr lang="fr-FR" sz="3200" b="1" dirty="0" smtClean="0"/>
              <a:t>Convention avec incidence financière</a:t>
            </a:r>
            <a:endParaRPr lang="fr-FR" sz="3200" b="1" dirty="0"/>
          </a:p>
        </p:txBody>
      </p:sp>
      <p:sp>
        <p:nvSpPr>
          <p:cNvPr id="10" name="ZoneTexte 9"/>
          <p:cNvSpPr txBox="1"/>
          <p:nvPr/>
        </p:nvSpPr>
        <p:spPr>
          <a:xfrm>
            <a:off x="325820" y="5042669"/>
            <a:ext cx="8565931" cy="800219"/>
          </a:xfrm>
          <a:prstGeom prst="rect">
            <a:avLst/>
          </a:prstGeom>
          <a:noFill/>
        </p:spPr>
        <p:txBody>
          <a:bodyPr wrap="square" rtlCol="0">
            <a:spAutoFit/>
          </a:bodyPr>
          <a:lstStyle/>
          <a:p>
            <a:pPr algn="ctr"/>
            <a:endParaRPr lang="fr-FR" sz="2800" dirty="0" smtClean="0"/>
          </a:p>
          <a:p>
            <a:endParaRPr lang="fr-FR" dirty="0"/>
          </a:p>
        </p:txBody>
      </p:sp>
      <p:sp>
        <p:nvSpPr>
          <p:cNvPr id="8" name="ZoneTexte 7"/>
          <p:cNvSpPr txBox="1"/>
          <p:nvPr/>
        </p:nvSpPr>
        <p:spPr>
          <a:xfrm>
            <a:off x="0" y="2299788"/>
            <a:ext cx="8475134" cy="3416320"/>
          </a:xfrm>
          <a:prstGeom prst="rect">
            <a:avLst/>
          </a:prstGeom>
          <a:noFill/>
        </p:spPr>
        <p:txBody>
          <a:bodyPr wrap="square" rtlCol="0">
            <a:spAutoFit/>
          </a:bodyPr>
          <a:lstStyle/>
          <a:p>
            <a:pPr lvl="2" algn="just"/>
            <a:r>
              <a:rPr lang="fr-FR" sz="2400" dirty="0" smtClean="0"/>
              <a:t>Dans le cadre de la semaine du respect , est programmée une Intervention de l’association UMANI pour les élèves de 4</a:t>
            </a:r>
            <a:r>
              <a:rPr lang="fr-FR" sz="2400" baseline="30000" dirty="0" smtClean="0"/>
              <a:t>ème</a:t>
            </a:r>
            <a:r>
              <a:rPr lang="fr-FR" sz="2400" dirty="0" smtClean="0"/>
              <a:t> au travers d’une conférence sur la « Non violence » qui se déroulera le 25 janvier 2022 dans  la salle de l’Ellipse prêtée gracieusement par la municipalité.</a:t>
            </a:r>
          </a:p>
          <a:p>
            <a:pPr lvl="2" algn="just"/>
            <a:r>
              <a:rPr lang="fr-FR" sz="2400" dirty="0" smtClean="0"/>
              <a:t>Participation aux frais d’hébergement et de déplacements: 300 €</a:t>
            </a:r>
            <a:r>
              <a:rPr lang="fr-FR" sz="2400" dirty="0" smtClean="0">
                <a:solidFill>
                  <a:srgbClr val="FF0000"/>
                </a:solidFill>
              </a:rPr>
              <a:t>                                                                                                          </a:t>
            </a:r>
          </a:p>
          <a:p>
            <a:pPr lvl="2"/>
            <a:r>
              <a:rPr lang="fr-FR" sz="2400" b="1" dirty="0" smtClean="0">
                <a:solidFill>
                  <a:srgbClr val="FF0000"/>
                </a:solidFill>
              </a:rPr>
              <a:t>                                                                                                </a:t>
            </a:r>
          </a:p>
          <a:p>
            <a:pPr lvl="2"/>
            <a:r>
              <a:rPr lang="fr-FR" sz="2400" b="1" dirty="0" smtClean="0">
                <a:solidFill>
                  <a:srgbClr val="FF0000"/>
                </a:solidFill>
              </a:rPr>
              <a:t>						(Acte </a:t>
            </a:r>
            <a:r>
              <a:rPr lang="fr-FR" sz="2400" b="1" dirty="0" smtClean="0">
                <a:solidFill>
                  <a:srgbClr val="FF0000"/>
                </a:solidFill>
              </a:rPr>
              <a:t>n°15)</a:t>
            </a:r>
            <a:endParaRPr lang="fr-FR" sz="2400" b="1" dirty="0"/>
          </a:p>
        </p:txBody>
      </p:sp>
    </p:spTree>
    <p:extLst>
      <p:ext uri="{BB962C8B-B14F-4D97-AF65-F5344CB8AC3E}">
        <p14:creationId xmlns:p14="http://schemas.microsoft.com/office/powerpoint/2010/main" xmlns="" val="1953635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2" y="1"/>
            <a:ext cx="9155217" cy="1021975"/>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7976" y="278212"/>
              <a:ext cx="1026777" cy="1215134"/>
            </a:xfrm>
            <a:prstGeom prst="rect">
              <a:avLst/>
            </a:prstGeom>
          </p:spPr>
        </p:pic>
      </p:grpSp>
      <p:sp>
        <p:nvSpPr>
          <p:cNvPr id="9" name="ZoneTexte 8"/>
          <p:cNvSpPr txBox="1"/>
          <p:nvPr/>
        </p:nvSpPr>
        <p:spPr>
          <a:xfrm>
            <a:off x="414869" y="977153"/>
            <a:ext cx="8398933" cy="1077218"/>
          </a:xfrm>
          <a:prstGeom prst="rect">
            <a:avLst/>
          </a:prstGeom>
          <a:noFill/>
        </p:spPr>
        <p:txBody>
          <a:bodyPr wrap="square" rtlCol="0">
            <a:spAutoFit/>
          </a:bodyPr>
          <a:lstStyle/>
          <a:p>
            <a:pPr algn="ctr"/>
            <a:r>
              <a:rPr lang="fr-FR" sz="3200" b="1" dirty="0" smtClean="0">
                <a:solidFill>
                  <a:srgbClr val="FF0000"/>
                </a:solidFill>
              </a:rPr>
              <a:t>II) Organisation Financière et comptable.</a:t>
            </a:r>
          </a:p>
          <a:p>
            <a:pPr algn="ctr"/>
            <a:r>
              <a:rPr lang="fr-FR" sz="2400" b="1" dirty="0" smtClean="0">
                <a:solidFill>
                  <a:srgbClr val="FF0000"/>
                </a:solidFill>
              </a:rPr>
              <a:t>            </a:t>
            </a:r>
            <a:r>
              <a:rPr lang="fr-FR" sz="3200" b="1" dirty="0" smtClean="0"/>
              <a:t>Convention avec incidence financière</a:t>
            </a:r>
            <a:endParaRPr lang="fr-FR" sz="3200" b="1" dirty="0"/>
          </a:p>
        </p:txBody>
      </p:sp>
      <p:sp>
        <p:nvSpPr>
          <p:cNvPr id="10" name="ZoneTexte 9"/>
          <p:cNvSpPr txBox="1"/>
          <p:nvPr/>
        </p:nvSpPr>
        <p:spPr>
          <a:xfrm>
            <a:off x="325820" y="5042669"/>
            <a:ext cx="8565931" cy="800219"/>
          </a:xfrm>
          <a:prstGeom prst="rect">
            <a:avLst/>
          </a:prstGeom>
          <a:noFill/>
        </p:spPr>
        <p:txBody>
          <a:bodyPr wrap="square" rtlCol="0">
            <a:spAutoFit/>
          </a:bodyPr>
          <a:lstStyle/>
          <a:p>
            <a:pPr algn="ctr"/>
            <a:endParaRPr lang="fr-FR" sz="2800" dirty="0" smtClean="0"/>
          </a:p>
          <a:p>
            <a:endParaRPr lang="fr-FR" dirty="0"/>
          </a:p>
        </p:txBody>
      </p:sp>
      <p:sp>
        <p:nvSpPr>
          <p:cNvPr id="8" name="ZoneTexte 7"/>
          <p:cNvSpPr txBox="1"/>
          <p:nvPr/>
        </p:nvSpPr>
        <p:spPr>
          <a:xfrm>
            <a:off x="0" y="2508508"/>
            <a:ext cx="9042400" cy="3046988"/>
          </a:xfrm>
          <a:prstGeom prst="rect">
            <a:avLst/>
          </a:prstGeom>
          <a:noFill/>
        </p:spPr>
        <p:txBody>
          <a:bodyPr wrap="square" rtlCol="0">
            <a:spAutoFit/>
          </a:bodyPr>
          <a:lstStyle/>
          <a:p>
            <a:pPr lvl="2"/>
            <a:r>
              <a:rPr lang="fr-FR" sz="2400" dirty="0" smtClean="0"/>
              <a:t>Avec l'Association "Allez en scène" </a:t>
            </a:r>
          </a:p>
          <a:p>
            <a:pPr lvl="2"/>
            <a:r>
              <a:rPr lang="fr-FR" sz="2400" dirty="0" smtClean="0"/>
              <a:t>dans le cadre de la préparation des élèves de 4</a:t>
            </a:r>
            <a:r>
              <a:rPr lang="fr-FR" sz="2400" baseline="30000" dirty="0" smtClean="0"/>
              <a:t>ème</a:t>
            </a:r>
            <a:r>
              <a:rPr lang="fr-FR" sz="2400" dirty="0" smtClean="0"/>
              <a:t> et 5</a:t>
            </a:r>
            <a:r>
              <a:rPr lang="fr-FR" sz="2400" baseline="30000" dirty="0" smtClean="0"/>
              <a:t>ème</a:t>
            </a:r>
            <a:r>
              <a:rPr lang="fr-FR" sz="2400" dirty="0" smtClean="0"/>
              <a:t> SEGPA au Printemps </a:t>
            </a:r>
          </a:p>
          <a:p>
            <a:pPr lvl="2"/>
            <a:r>
              <a:rPr lang="fr-FR" sz="2400" dirty="0" smtClean="0"/>
              <a:t>des Poètes dont la restitution aura lieu en mars 2022 </a:t>
            </a:r>
          </a:p>
          <a:p>
            <a:pPr lvl="2"/>
            <a:endParaRPr lang="fr-FR" sz="2400" dirty="0" smtClean="0"/>
          </a:p>
          <a:p>
            <a:pPr lvl="2"/>
            <a:r>
              <a:rPr lang="fr-FR" sz="2400" dirty="0" smtClean="0"/>
              <a:t>Coût de cette intervention: 500 € pour  les interventions et le suivi. Financement association Entraide</a:t>
            </a:r>
          </a:p>
          <a:p>
            <a:pPr lvl="2"/>
            <a:r>
              <a:rPr lang="fr-FR" sz="2400" dirty="0" smtClean="0">
                <a:solidFill>
                  <a:srgbClr val="FF0000"/>
                </a:solidFill>
              </a:rPr>
              <a:t>                                                           		</a:t>
            </a:r>
            <a:r>
              <a:rPr lang="fr-FR" sz="2400" b="1" dirty="0" smtClean="0">
                <a:solidFill>
                  <a:srgbClr val="FF0000"/>
                </a:solidFill>
              </a:rPr>
              <a:t>(Acte </a:t>
            </a:r>
            <a:r>
              <a:rPr lang="fr-FR" sz="2400" b="1" dirty="0" smtClean="0">
                <a:solidFill>
                  <a:srgbClr val="FF0000"/>
                </a:solidFill>
              </a:rPr>
              <a:t>n°16)</a:t>
            </a:r>
            <a:endParaRPr lang="fr-FR" sz="2400" b="1" dirty="0"/>
          </a:p>
        </p:txBody>
      </p:sp>
    </p:spTree>
    <p:extLst>
      <p:ext uri="{BB962C8B-B14F-4D97-AF65-F5344CB8AC3E}">
        <p14:creationId xmlns:p14="http://schemas.microsoft.com/office/powerpoint/2010/main" xmlns="" val="1953635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2" y="193689"/>
            <a:ext cx="9155217" cy="1215135"/>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7976" y="278212"/>
              <a:ext cx="1026777" cy="1215134"/>
            </a:xfrm>
            <a:prstGeom prst="rect">
              <a:avLst/>
            </a:prstGeom>
          </p:spPr>
        </p:pic>
      </p:grpSp>
      <p:sp>
        <p:nvSpPr>
          <p:cNvPr id="11" name="ZoneTexte 10"/>
          <p:cNvSpPr txBox="1"/>
          <p:nvPr/>
        </p:nvSpPr>
        <p:spPr>
          <a:xfrm>
            <a:off x="258113" y="3972697"/>
            <a:ext cx="8721985" cy="1569660"/>
          </a:xfrm>
          <a:prstGeom prst="rect">
            <a:avLst/>
          </a:prstGeom>
          <a:noFill/>
        </p:spPr>
        <p:txBody>
          <a:bodyPr wrap="square" rtlCol="0">
            <a:spAutoFit/>
          </a:bodyPr>
          <a:lstStyle/>
          <a:p>
            <a:pPr algn="ctr"/>
            <a:endParaRPr lang="fr-FR" sz="2400" b="1" dirty="0" smtClean="0">
              <a:solidFill>
                <a:srgbClr val="FF0000"/>
              </a:solidFill>
            </a:endParaRPr>
          </a:p>
          <a:p>
            <a:pPr algn="just"/>
            <a:r>
              <a:rPr lang="fr-FR" sz="2400" dirty="0" smtClean="0"/>
              <a:t>- Don  de 700 € pour participer au financement des représentations du spectacle musical «  Hansel et </a:t>
            </a:r>
            <a:r>
              <a:rPr lang="fr-FR" sz="2400" dirty="0" err="1" smtClean="0"/>
              <a:t>Gretel</a:t>
            </a:r>
            <a:r>
              <a:rPr lang="fr-FR" sz="2400" dirty="0" smtClean="0"/>
              <a:t> » au théâtre de la Renaissance pour les 4 classes de sixième.                                                               </a:t>
            </a:r>
            <a:endParaRPr lang="fr-FR" sz="2400" b="1" dirty="0" smtClean="0">
              <a:solidFill>
                <a:srgbClr val="FF0000"/>
              </a:solidFill>
            </a:endParaRPr>
          </a:p>
        </p:txBody>
      </p:sp>
      <p:sp>
        <p:nvSpPr>
          <p:cNvPr id="8" name="ZoneTexte 7"/>
          <p:cNvSpPr txBox="1"/>
          <p:nvPr/>
        </p:nvSpPr>
        <p:spPr>
          <a:xfrm>
            <a:off x="0" y="1130605"/>
            <a:ext cx="9144000" cy="1077218"/>
          </a:xfrm>
          <a:prstGeom prst="rect">
            <a:avLst/>
          </a:prstGeom>
          <a:noFill/>
        </p:spPr>
        <p:txBody>
          <a:bodyPr wrap="square" rtlCol="0">
            <a:spAutoFit/>
          </a:bodyPr>
          <a:lstStyle/>
          <a:p>
            <a:pPr algn="ctr"/>
            <a:r>
              <a:rPr lang="fr-FR" sz="3200" b="1" dirty="0" smtClean="0">
                <a:solidFill>
                  <a:srgbClr val="FF0000"/>
                </a:solidFill>
              </a:rPr>
              <a:t>II) Organisation Financière et comptable</a:t>
            </a:r>
          </a:p>
          <a:p>
            <a:pPr algn="ctr"/>
            <a:endParaRPr lang="fr-FR" sz="3200" b="1" dirty="0">
              <a:solidFill>
                <a:srgbClr val="FF0000"/>
              </a:solidFill>
            </a:endParaRPr>
          </a:p>
        </p:txBody>
      </p:sp>
      <p:sp>
        <p:nvSpPr>
          <p:cNvPr id="10" name="ZoneTexte 9"/>
          <p:cNvSpPr txBox="1"/>
          <p:nvPr/>
        </p:nvSpPr>
        <p:spPr>
          <a:xfrm>
            <a:off x="203200" y="1638898"/>
            <a:ext cx="8763000" cy="2554545"/>
          </a:xfrm>
          <a:prstGeom prst="rect">
            <a:avLst/>
          </a:prstGeom>
          <a:noFill/>
        </p:spPr>
        <p:txBody>
          <a:bodyPr wrap="square" rtlCol="0">
            <a:spAutoFit/>
          </a:bodyPr>
          <a:lstStyle/>
          <a:p>
            <a:pPr algn="ctr"/>
            <a:r>
              <a:rPr lang="fr-FR" sz="3200" b="1" dirty="0" smtClean="0"/>
              <a:t>Acceptation et affectation  de divers dons </a:t>
            </a:r>
          </a:p>
          <a:p>
            <a:pPr algn="ctr"/>
            <a:r>
              <a:rPr lang="fr-FR" sz="3200" b="1" dirty="0" smtClean="0"/>
              <a:t>de l’association Entraide :</a:t>
            </a:r>
          </a:p>
          <a:p>
            <a:pPr algn="ctr"/>
            <a:endParaRPr lang="fr-FR" sz="2400" b="1" dirty="0" smtClean="0"/>
          </a:p>
          <a:p>
            <a:pPr algn="just"/>
            <a:r>
              <a:rPr lang="fr-FR" sz="2400" dirty="0" smtClean="0"/>
              <a:t>- Don de 700 € pour contribuer au financement des représentations théâtrales « Je suis William » proposées au théâtre de la Renaissance aux 4 classes de quatrième.</a:t>
            </a:r>
          </a:p>
        </p:txBody>
      </p:sp>
    </p:spTree>
    <p:extLst>
      <p:ext uri="{BB962C8B-B14F-4D97-AF65-F5344CB8AC3E}">
        <p14:creationId xmlns:p14="http://schemas.microsoft.com/office/powerpoint/2010/main" xmlns="" val="1953635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2" y="193689"/>
            <a:ext cx="9155217" cy="1215135"/>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7976" y="278212"/>
              <a:ext cx="1026777" cy="1215134"/>
            </a:xfrm>
            <a:prstGeom prst="rect">
              <a:avLst/>
            </a:prstGeom>
          </p:spPr>
        </p:pic>
      </p:grpSp>
      <p:sp>
        <p:nvSpPr>
          <p:cNvPr id="11" name="ZoneTexte 10"/>
          <p:cNvSpPr txBox="1"/>
          <p:nvPr/>
        </p:nvSpPr>
        <p:spPr>
          <a:xfrm>
            <a:off x="186267" y="3811013"/>
            <a:ext cx="8686800" cy="2923877"/>
          </a:xfrm>
          <a:prstGeom prst="rect">
            <a:avLst/>
          </a:prstGeom>
          <a:noFill/>
        </p:spPr>
        <p:txBody>
          <a:bodyPr wrap="square" rtlCol="0">
            <a:spAutoFit/>
          </a:bodyPr>
          <a:lstStyle/>
          <a:p>
            <a:pPr algn="just"/>
            <a:endParaRPr lang="fr-FR" sz="2400" b="1" dirty="0" smtClean="0">
              <a:solidFill>
                <a:srgbClr val="FF0000"/>
              </a:solidFill>
            </a:endParaRPr>
          </a:p>
          <a:p>
            <a:pPr algn="just"/>
            <a:r>
              <a:rPr lang="fr-FR" sz="2400" dirty="0" smtClean="0"/>
              <a:t>	</a:t>
            </a:r>
          </a:p>
          <a:p>
            <a:pPr algn="just"/>
            <a:r>
              <a:rPr lang="fr-FR" sz="2400" dirty="0" smtClean="0"/>
              <a:t>          - Don de 500 € pour contribuer au financement  de la 	participation de deux classes de SEGPA du collège à  l’action 	«  printemps des poètes ». </a:t>
            </a:r>
          </a:p>
          <a:p>
            <a:endParaRPr lang="fr-FR" sz="3200" dirty="0" smtClean="0"/>
          </a:p>
          <a:p>
            <a:endParaRPr lang="fr-FR" sz="3200" dirty="0" smtClean="0"/>
          </a:p>
        </p:txBody>
      </p:sp>
      <p:sp>
        <p:nvSpPr>
          <p:cNvPr id="10" name="ZoneTexte 9"/>
          <p:cNvSpPr txBox="1"/>
          <p:nvPr/>
        </p:nvSpPr>
        <p:spPr>
          <a:xfrm>
            <a:off x="0" y="2011708"/>
            <a:ext cx="8885887" cy="2431435"/>
          </a:xfrm>
          <a:prstGeom prst="rect">
            <a:avLst/>
          </a:prstGeom>
          <a:noFill/>
        </p:spPr>
        <p:txBody>
          <a:bodyPr wrap="square" rtlCol="0">
            <a:spAutoFit/>
          </a:bodyPr>
          <a:lstStyle/>
          <a:p>
            <a:pPr algn="ctr"/>
            <a:r>
              <a:rPr lang="fr-FR" sz="3200" b="1" dirty="0" smtClean="0"/>
              <a:t>Acceptation et affectation  </a:t>
            </a:r>
          </a:p>
          <a:p>
            <a:pPr algn="ctr"/>
            <a:r>
              <a:rPr lang="fr-FR" sz="3200" b="1" dirty="0" smtClean="0"/>
              <a:t>de divers dons de l’Association Entraide :</a:t>
            </a:r>
          </a:p>
          <a:p>
            <a:pPr algn="ctr"/>
            <a:endParaRPr lang="fr-FR" sz="3200" b="1" dirty="0" smtClean="0">
              <a:solidFill>
                <a:srgbClr val="FF0000"/>
              </a:solidFill>
            </a:endParaRPr>
          </a:p>
          <a:p>
            <a:r>
              <a:rPr lang="fr-FR" sz="3200" dirty="0" smtClean="0"/>
              <a:t>	</a:t>
            </a:r>
            <a:r>
              <a:rPr lang="fr-FR" sz="2400" dirty="0" smtClean="0"/>
              <a:t>- Don  de 400 € pour la sortie à la Maison des Enfants d’</a:t>
            </a:r>
            <a:r>
              <a:rPr lang="fr-FR" sz="2400" dirty="0" err="1" smtClean="0"/>
              <a:t>Izieu</a:t>
            </a:r>
            <a:r>
              <a:rPr lang="fr-FR" sz="2400" dirty="0" smtClean="0"/>
              <a:t> 	(classes de troisième)</a:t>
            </a:r>
            <a:endParaRPr lang="fr-FR" sz="2400" b="1" dirty="0" smtClean="0">
              <a:solidFill>
                <a:srgbClr val="FF0000"/>
              </a:solidFill>
            </a:endParaRPr>
          </a:p>
        </p:txBody>
      </p:sp>
      <p:sp>
        <p:nvSpPr>
          <p:cNvPr id="12" name="ZoneTexte 11"/>
          <p:cNvSpPr txBox="1"/>
          <p:nvPr/>
        </p:nvSpPr>
        <p:spPr>
          <a:xfrm>
            <a:off x="0" y="1130605"/>
            <a:ext cx="9144000" cy="1077218"/>
          </a:xfrm>
          <a:prstGeom prst="rect">
            <a:avLst/>
          </a:prstGeom>
          <a:noFill/>
        </p:spPr>
        <p:txBody>
          <a:bodyPr wrap="square" rtlCol="0">
            <a:spAutoFit/>
          </a:bodyPr>
          <a:lstStyle/>
          <a:p>
            <a:pPr algn="ctr"/>
            <a:r>
              <a:rPr lang="fr-FR" sz="3200" b="1" dirty="0" smtClean="0">
                <a:solidFill>
                  <a:srgbClr val="FF0000"/>
                </a:solidFill>
              </a:rPr>
              <a:t>II) Organisation Financière et comptable</a:t>
            </a:r>
          </a:p>
          <a:p>
            <a:pPr algn="ctr"/>
            <a:endParaRPr lang="fr-FR" sz="3200" b="1" dirty="0">
              <a:solidFill>
                <a:srgbClr val="FF0000"/>
              </a:solidFill>
            </a:endParaRPr>
          </a:p>
        </p:txBody>
      </p:sp>
    </p:spTree>
    <p:extLst>
      <p:ext uri="{BB962C8B-B14F-4D97-AF65-F5344CB8AC3E}">
        <p14:creationId xmlns:p14="http://schemas.microsoft.com/office/powerpoint/2010/main" xmlns="" val="1953635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2" y="193689"/>
            <a:ext cx="9155217" cy="1215135"/>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7976" y="278212"/>
              <a:ext cx="1026777" cy="1215134"/>
            </a:xfrm>
            <a:prstGeom prst="rect">
              <a:avLst/>
            </a:prstGeom>
          </p:spPr>
        </p:pic>
      </p:grpSp>
      <p:sp>
        <p:nvSpPr>
          <p:cNvPr id="9" name="ZoneTexte 8"/>
          <p:cNvSpPr txBox="1"/>
          <p:nvPr/>
        </p:nvSpPr>
        <p:spPr>
          <a:xfrm>
            <a:off x="0" y="1130605"/>
            <a:ext cx="9144000" cy="1077218"/>
          </a:xfrm>
          <a:prstGeom prst="rect">
            <a:avLst/>
          </a:prstGeom>
          <a:noFill/>
        </p:spPr>
        <p:txBody>
          <a:bodyPr wrap="square" rtlCol="0">
            <a:spAutoFit/>
          </a:bodyPr>
          <a:lstStyle/>
          <a:p>
            <a:pPr algn="ctr"/>
            <a:r>
              <a:rPr lang="fr-FR" sz="3200" b="1" dirty="0" smtClean="0">
                <a:solidFill>
                  <a:srgbClr val="FF0000"/>
                </a:solidFill>
              </a:rPr>
              <a:t>II) Organisation Financière et comptable</a:t>
            </a:r>
          </a:p>
          <a:p>
            <a:pPr algn="ctr"/>
            <a:endParaRPr lang="fr-FR" sz="3200" b="1" dirty="0">
              <a:solidFill>
                <a:srgbClr val="FF0000"/>
              </a:solidFill>
            </a:endParaRPr>
          </a:p>
        </p:txBody>
      </p:sp>
      <p:sp>
        <p:nvSpPr>
          <p:cNvPr id="11" name="ZoneTexte 10"/>
          <p:cNvSpPr txBox="1"/>
          <p:nvPr/>
        </p:nvSpPr>
        <p:spPr>
          <a:xfrm>
            <a:off x="118533" y="1776549"/>
            <a:ext cx="8771468" cy="3416320"/>
          </a:xfrm>
          <a:prstGeom prst="rect">
            <a:avLst/>
          </a:prstGeom>
          <a:noFill/>
        </p:spPr>
        <p:txBody>
          <a:bodyPr wrap="square" rtlCol="0">
            <a:spAutoFit/>
          </a:bodyPr>
          <a:lstStyle/>
          <a:p>
            <a:pPr algn="ctr"/>
            <a:r>
              <a:rPr lang="fr-FR" sz="3200" b="1" dirty="0" smtClean="0"/>
              <a:t>Acceptation et affectation  </a:t>
            </a:r>
          </a:p>
          <a:p>
            <a:pPr algn="ctr"/>
            <a:r>
              <a:rPr lang="fr-FR" sz="3200" b="1" dirty="0" smtClean="0"/>
              <a:t>de divers dons de l’Association Entraide  :</a:t>
            </a:r>
          </a:p>
          <a:p>
            <a:pPr algn="ctr"/>
            <a:endParaRPr lang="fr-FR" sz="2400" b="1" dirty="0" smtClean="0">
              <a:solidFill>
                <a:srgbClr val="FF0000"/>
              </a:solidFill>
            </a:endParaRPr>
          </a:p>
          <a:p>
            <a:pPr algn="just"/>
            <a:r>
              <a:rPr lang="fr-FR" sz="3200" dirty="0" smtClean="0"/>
              <a:t>	</a:t>
            </a:r>
            <a:r>
              <a:rPr lang="fr-FR" sz="2400" dirty="0" smtClean="0"/>
              <a:t>- Don de 300 € pour permettre l’acquisition de bandes 	dessinées et de livres pour participer dans le cadre du projet 	quart d’heure lecture organisé au sein du collège.            </a:t>
            </a:r>
          </a:p>
          <a:p>
            <a:pPr algn="just"/>
            <a:endParaRPr lang="fr-FR" sz="2400" dirty="0" smtClean="0"/>
          </a:p>
          <a:p>
            <a:pPr algn="just"/>
            <a:r>
              <a:rPr lang="fr-FR" sz="2400" b="1" dirty="0" smtClean="0">
                <a:solidFill>
                  <a:srgbClr val="FF0000"/>
                </a:solidFill>
              </a:rPr>
              <a:t>							(Acte </a:t>
            </a:r>
            <a:r>
              <a:rPr lang="fr-FR" sz="2400" b="1" dirty="0" smtClean="0">
                <a:solidFill>
                  <a:srgbClr val="FF0000"/>
                </a:solidFill>
              </a:rPr>
              <a:t>n°17)</a:t>
            </a:r>
            <a:endParaRPr lang="fr-FR" sz="2400" b="1" dirty="0" smtClean="0">
              <a:solidFill>
                <a:srgbClr val="FF0000"/>
              </a:solidFill>
            </a:endParaRPr>
          </a:p>
        </p:txBody>
      </p:sp>
    </p:spTree>
    <p:extLst>
      <p:ext uri="{BB962C8B-B14F-4D97-AF65-F5344CB8AC3E}">
        <p14:creationId xmlns:p14="http://schemas.microsoft.com/office/powerpoint/2010/main" xmlns="" val="1953635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2" y="193689"/>
            <a:ext cx="9155217" cy="1215135"/>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7976" y="278212"/>
              <a:ext cx="1026777" cy="1215134"/>
            </a:xfrm>
            <a:prstGeom prst="rect">
              <a:avLst/>
            </a:prstGeom>
          </p:spPr>
        </p:pic>
      </p:grpSp>
      <p:sp>
        <p:nvSpPr>
          <p:cNvPr id="9" name="ZoneTexte 8"/>
          <p:cNvSpPr txBox="1"/>
          <p:nvPr/>
        </p:nvSpPr>
        <p:spPr>
          <a:xfrm>
            <a:off x="0" y="1130605"/>
            <a:ext cx="9144000" cy="1077218"/>
          </a:xfrm>
          <a:prstGeom prst="rect">
            <a:avLst/>
          </a:prstGeom>
          <a:noFill/>
        </p:spPr>
        <p:txBody>
          <a:bodyPr wrap="square" rtlCol="0">
            <a:spAutoFit/>
          </a:bodyPr>
          <a:lstStyle/>
          <a:p>
            <a:pPr algn="ctr"/>
            <a:r>
              <a:rPr lang="fr-FR" sz="3200" b="1" dirty="0" smtClean="0">
                <a:solidFill>
                  <a:srgbClr val="FF0000"/>
                </a:solidFill>
              </a:rPr>
              <a:t>II) Organisation Financière et comptable</a:t>
            </a:r>
          </a:p>
          <a:p>
            <a:pPr algn="ctr"/>
            <a:endParaRPr lang="fr-FR" sz="3200" b="1" dirty="0">
              <a:solidFill>
                <a:srgbClr val="FF0000"/>
              </a:solidFill>
            </a:endParaRPr>
          </a:p>
        </p:txBody>
      </p:sp>
      <p:sp>
        <p:nvSpPr>
          <p:cNvPr id="11" name="ZoneTexte 10"/>
          <p:cNvSpPr txBox="1"/>
          <p:nvPr/>
        </p:nvSpPr>
        <p:spPr>
          <a:xfrm>
            <a:off x="948267" y="2106706"/>
            <a:ext cx="7433733" cy="2677656"/>
          </a:xfrm>
          <a:prstGeom prst="rect">
            <a:avLst/>
          </a:prstGeom>
          <a:noFill/>
        </p:spPr>
        <p:txBody>
          <a:bodyPr wrap="square" rtlCol="0">
            <a:spAutoFit/>
          </a:bodyPr>
          <a:lstStyle/>
          <a:p>
            <a:pPr algn="just"/>
            <a:r>
              <a:rPr lang="fr-FR" sz="2400" b="1" dirty="0" smtClean="0"/>
              <a:t>Délégation de signature donnée au chef d’établissement, pour la passation de marchés à incidence financière annuelle dans la limite des crédits ouverts, conformément à l’ordonnance du 26 novembre 2018 et au décret n°2018-1075 du 3décembre 2018 relatifs au nouveau code de la commande publique.</a:t>
            </a:r>
          </a:p>
          <a:p>
            <a:pPr algn="ctr"/>
            <a:r>
              <a:rPr lang="fr-FR" sz="2400" b="1" dirty="0" smtClean="0">
                <a:solidFill>
                  <a:srgbClr val="FF0000"/>
                </a:solidFill>
              </a:rPr>
              <a:t>                                                                     (Acte </a:t>
            </a:r>
            <a:r>
              <a:rPr lang="fr-FR" sz="2400" b="1" dirty="0" smtClean="0">
                <a:solidFill>
                  <a:srgbClr val="FF0000"/>
                </a:solidFill>
              </a:rPr>
              <a:t>n°18)</a:t>
            </a:r>
            <a:endParaRPr lang="fr-FR" sz="2400" b="1" dirty="0" smtClean="0">
              <a:solidFill>
                <a:srgbClr val="FF0000"/>
              </a:solidFill>
            </a:endParaRPr>
          </a:p>
        </p:txBody>
      </p:sp>
    </p:spTree>
    <p:extLst>
      <p:ext uri="{BB962C8B-B14F-4D97-AF65-F5344CB8AC3E}">
        <p14:creationId xmlns:p14="http://schemas.microsoft.com/office/powerpoint/2010/main" xmlns="" val="1953635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2" y="193689"/>
            <a:ext cx="9155217" cy="1215135"/>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7976" y="278212"/>
              <a:ext cx="1026777" cy="1215134"/>
            </a:xfrm>
            <a:prstGeom prst="rect">
              <a:avLst/>
            </a:prstGeom>
          </p:spPr>
        </p:pic>
      </p:grpSp>
      <p:sp>
        <p:nvSpPr>
          <p:cNvPr id="9" name="ZoneTexte 8"/>
          <p:cNvSpPr txBox="1"/>
          <p:nvPr/>
        </p:nvSpPr>
        <p:spPr>
          <a:xfrm>
            <a:off x="0" y="1123405"/>
            <a:ext cx="9144000" cy="1077218"/>
          </a:xfrm>
          <a:prstGeom prst="rect">
            <a:avLst/>
          </a:prstGeom>
          <a:noFill/>
        </p:spPr>
        <p:txBody>
          <a:bodyPr wrap="square" rtlCol="0">
            <a:spAutoFit/>
          </a:bodyPr>
          <a:lstStyle/>
          <a:p>
            <a:pPr algn="ctr"/>
            <a:r>
              <a:rPr lang="fr-FR" sz="3200" b="1" dirty="0" smtClean="0">
                <a:solidFill>
                  <a:srgbClr val="FF0000"/>
                </a:solidFill>
              </a:rPr>
              <a:t>II) Organisation Financière et comptable</a:t>
            </a:r>
          </a:p>
          <a:p>
            <a:pPr algn="ctr"/>
            <a:endParaRPr lang="fr-FR" sz="3200" b="1" dirty="0">
              <a:solidFill>
                <a:srgbClr val="FF0000"/>
              </a:solidFill>
            </a:endParaRPr>
          </a:p>
        </p:txBody>
      </p:sp>
      <p:sp>
        <p:nvSpPr>
          <p:cNvPr id="11" name="ZoneTexte 10"/>
          <p:cNvSpPr txBox="1"/>
          <p:nvPr/>
        </p:nvSpPr>
        <p:spPr>
          <a:xfrm>
            <a:off x="406399" y="1774570"/>
            <a:ext cx="8441268" cy="2062103"/>
          </a:xfrm>
          <a:prstGeom prst="rect">
            <a:avLst/>
          </a:prstGeom>
          <a:noFill/>
        </p:spPr>
        <p:txBody>
          <a:bodyPr wrap="square" rtlCol="0">
            <a:spAutoFit/>
          </a:bodyPr>
          <a:lstStyle/>
          <a:p>
            <a:r>
              <a:rPr lang="fr-FR" sz="2400" dirty="0" smtClean="0"/>
              <a:t>Adoption du Budget de la Sortie des élèves de quatrième au théâtre de la Renaissance  pour assister à la pièce de théâtre «  Je suis William » qui fait l’objet d’une étude en anglais et en français et s’inscrit dans le PEAC des élèves .</a:t>
            </a:r>
          </a:p>
          <a:p>
            <a:pPr algn="ctr"/>
            <a:r>
              <a:rPr lang="fr-FR" sz="3200" b="1" dirty="0" smtClean="0">
                <a:solidFill>
                  <a:srgbClr val="FF0000"/>
                </a:solidFill>
              </a:rPr>
              <a:t>                                                                     </a:t>
            </a:r>
          </a:p>
        </p:txBody>
      </p:sp>
      <p:graphicFrame>
        <p:nvGraphicFramePr>
          <p:cNvPr id="8" name="Tableau 7"/>
          <p:cNvGraphicFramePr>
            <a:graphicFrameLocks noGrp="1"/>
          </p:cNvGraphicFramePr>
          <p:nvPr/>
        </p:nvGraphicFramePr>
        <p:xfrm>
          <a:off x="1260199" y="3426679"/>
          <a:ext cx="6500103" cy="2478965"/>
        </p:xfrm>
        <a:graphic>
          <a:graphicData uri="http://schemas.openxmlformats.org/drawingml/2006/table">
            <a:tbl>
              <a:tblPr firstRow="1" bandRow="1">
                <a:tableStyleId>{5C22544A-7EE6-4342-B048-85BDC9FD1C3A}</a:tableStyleId>
              </a:tblPr>
              <a:tblGrid>
                <a:gridCol w="2549006"/>
                <a:gridCol w="701046"/>
                <a:gridCol w="2400967"/>
                <a:gridCol w="849084"/>
              </a:tblGrid>
              <a:tr h="495793">
                <a:tc gridSpan="2">
                  <a:txBody>
                    <a:bodyPr/>
                    <a:lstStyle/>
                    <a:p>
                      <a:pPr algn="ctr"/>
                      <a:r>
                        <a:rPr lang="fr-FR" dirty="0" smtClean="0"/>
                        <a:t>Dépenses</a:t>
                      </a:r>
                      <a:endParaRPr lang="fr-FR" dirty="0"/>
                    </a:p>
                  </a:txBody>
                  <a:tcPr/>
                </a:tc>
                <a:tc hMerge="1">
                  <a:txBody>
                    <a:bodyPr/>
                    <a:lstStyle/>
                    <a:p>
                      <a:endParaRPr lang="fr-FR" dirty="0"/>
                    </a:p>
                  </a:txBody>
                  <a:tcPr/>
                </a:tc>
                <a:tc gridSpan="2">
                  <a:txBody>
                    <a:bodyPr/>
                    <a:lstStyle/>
                    <a:p>
                      <a:pPr algn="ctr"/>
                      <a:r>
                        <a:rPr lang="fr-FR" dirty="0" smtClean="0"/>
                        <a:t>Recettes</a:t>
                      </a:r>
                      <a:endParaRPr lang="fr-FR" dirty="0"/>
                    </a:p>
                  </a:txBody>
                  <a:tcPr/>
                </a:tc>
                <a:tc hMerge="1">
                  <a:txBody>
                    <a:bodyPr/>
                    <a:lstStyle/>
                    <a:p>
                      <a:endParaRPr lang="fr-FR" dirty="0"/>
                    </a:p>
                  </a:txBody>
                  <a:tcPr/>
                </a:tc>
              </a:tr>
              <a:tr h="495793">
                <a:tc>
                  <a:txBody>
                    <a:bodyPr/>
                    <a:lstStyle/>
                    <a:p>
                      <a:r>
                        <a:rPr lang="fr-FR" dirty="0" smtClean="0"/>
                        <a:t>Entrées théâtre</a:t>
                      </a:r>
                      <a:endParaRPr lang="fr-FR" dirty="0"/>
                    </a:p>
                  </a:txBody>
                  <a:tcPr/>
                </a:tc>
                <a:tc>
                  <a:txBody>
                    <a:bodyPr/>
                    <a:lstStyle/>
                    <a:p>
                      <a:r>
                        <a:rPr lang="fr-FR" dirty="0" smtClean="0"/>
                        <a:t>855</a:t>
                      </a:r>
                      <a:endParaRPr lang="fr-FR" dirty="0"/>
                    </a:p>
                  </a:txBody>
                  <a:tcPr/>
                </a:tc>
                <a:tc>
                  <a:txBody>
                    <a:bodyPr/>
                    <a:lstStyle/>
                    <a:p>
                      <a:r>
                        <a:rPr lang="fr-FR" dirty="0" smtClean="0"/>
                        <a:t>Don Entraide</a:t>
                      </a:r>
                      <a:endParaRPr lang="fr-FR" dirty="0"/>
                    </a:p>
                  </a:txBody>
                  <a:tcPr/>
                </a:tc>
                <a:tc>
                  <a:txBody>
                    <a:bodyPr/>
                    <a:lstStyle/>
                    <a:p>
                      <a:r>
                        <a:rPr lang="fr-FR" dirty="0" smtClean="0"/>
                        <a:t>700</a:t>
                      </a:r>
                      <a:endParaRPr lang="fr-FR" dirty="0"/>
                    </a:p>
                  </a:txBody>
                  <a:tcPr/>
                </a:tc>
              </a:tr>
              <a:tr h="495793">
                <a:tc>
                  <a:txBody>
                    <a:bodyPr/>
                    <a:lstStyle/>
                    <a:p>
                      <a:r>
                        <a:rPr lang="fr-FR" dirty="0" smtClean="0"/>
                        <a:t>Transports</a:t>
                      </a:r>
                      <a:r>
                        <a:rPr lang="fr-FR" baseline="0" dirty="0" smtClean="0"/>
                        <a:t> scolaires</a:t>
                      </a:r>
                      <a:endParaRPr lang="fr-FR" dirty="0"/>
                    </a:p>
                  </a:txBody>
                  <a:tcPr/>
                </a:tc>
                <a:tc>
                  <a:txBody>
                    <a:bodyPr/>
                    <a:lstStyle/>
                    <a:p>
                      <a:r>
                        <a:rPr lang="fr-FR" dirty="0" smtClean="0"/>
                        <a:t>200</a:t>
                      </a:r>
                      <a:endParaRPr lang="fr-FR" dirty="0"/>
                    </a:p>
                  </a:txBody>
                  <a:tcPr/>
                </a:tc>
                <a:tc>
                  <a:txBody>
                    <a:bodyPr/>
                    <a:lstStyle/>
                    <a:p>
                      <a:r>
                        <a:rPr lang="fr-FR" dirty="0" smtClean="0"/>
                        <a:t>Subvention Métropole</a:t>
                      </a:r>
                      <a:endParaRPr lang="fr-FR" dirty="0"/>
                    </a:p>
                  </a:txBody>
                  <a:tcPr/>
                </a:tc>
                <a:tc>
                  <a:txBody>
                    <a:bodyPr/>
                    <a:lstStyle/>
                    <a:p>
                      <a:r>
                        <a:rPr lang="fr-FR" dirty="0" smtClean="0"/>
                        <a:t>200</a:t>
                      </a:r>
                      <a:endParaRPr lang="fr-FR" dirty="0"/>
                    </a:p>
                  </a:txBody>
                  <a:tcPr/>
                </a:tc>
              </a:tr>
              <a:tr h="495793">
                <a:tc>
                  <a:txBody>
                    <a:bodyPr/>
                    <a:lstStyle/>
                    <a:p>
                      <a:endParaRPr lang="fr-FR" dirty="0"/>
                    </a:p>
                  </a:txBody>
                  <a:tcPr/>
                </a:tc>
                <a:tc>
                  <a:txBody>
                    <a:bodyPr/>
                    <a:lstStyle/>
                    <a:p>
                      <a:endParaRPr lang="fr-FR" dirty="0"/>
                    </a:p>
                  </a:txBody>
                  <a:tcPr/>
                </a:tc>
                <a:tc>
                  <a:txBody>
                    <a:bodyPr/>
                    <a:lstStyle/>
                    <a:p>
                      <a:r>
                        <a:rPr lang="fr-FR" dirty="0" smtClean="0"/>
                        <a:t>Collège</a:t>
                      </a:r>
                      <a:endParaRPr lang="fr-FR" dirty="0"/>
                    </a:p>
                  </a:txBody>
                  <a:tcPr/>
                </a:tc>
                <a:tc>
                  <a:txBody>
                    <a:bodyPr/>
                    <a:lstStyle/>
                    <a:p>
                      <a:r>
                        <a:rPr lang="fr-FR" dirty="0" smtClean="0"/>
                        <a:t>155</a:t>
                      </a:r>
                      <a:endParaRPr lang="fr-FR" dirty="0"/>
                    </a:p>
                  </a:txBody>
                  <a:tcPr/>
                </a:tc>
              </a:tr>
              <a:tr h="495793">
                <a:tc>
                  <a:txBody>
                    <a:bodyPr/>
                    <a:lstStyle/>
                    <a:p>
                      <a:r>
                        <a:rPr lang="fr-FR" b="1" dirty="0" smtClean="0"/>
                        <a:t>total</a:t>
                      </a:r>
                      <a:endParaRPr lang="fr-FR" b="1" dirty="0"/>
                    </a:p>
                  </a:txBody>
                  <a:tcPr/>
                </a:tc>
                <a:tc>
                  <a:txBody>
                    <a:bodyPr/>
                    <a:lstStyle/>
                    <a:p>
                      <a:r>
                        <a:rPr lang="fr-FR" b="1" dirty="0" smtClean="0"/>
                        <a:t>1055</a:t>
                      </a:r>
                      <a:endParaRPr lang="fr-FR" b="1" dirty="0"/>
                    </a:p>
                  </a:txBody>
                  <a:tcPr/>
                </a:tc>
                <a:tc>
                  <a:txBody>
                    <a:bodyPr/>
                    <a:lstStyle/>
                    <a:p>
                      <a:endParaRPr lang="fr-FR" b="1" dirty="0"/>
                    </a:p>
                  </a:txBody>
                  <a:tcPr/>
                </a:tc>
                <a:tc>
                  <a:txBody>
                    <a:bodyPr/>
                    <a:lstStyle/>
                    <a:p>
                      <a:r>
                        <a:rPr lang="fr-FR" b="1" dirty="0" smtClean="0"/>
                        <a:t>1055</a:t>
                      </a:r>
                      <a:endParaRPr lang="fr-FR" b="1" dirty="0"/>
                    </a:p>
                  </a:txBody>
                  <a:tcPr/>
                </a:tc>
              </a:tr>
            </a:tbl>
          </a:graphicData>
        </a:graphic>
      </p:graphicFrame>
      <p:sp>
        <p:nvSpPr>
          <p:cNvPr id="10" name="Rectangle 9"/>
          <p:cNvSpPr/>
          <p:nvPr/>
        </p:nvSpPr>
        <p:spPr>
          <a:xfrm>
            <a:off x="6734414" y="6097601"/>
            <a:ext cx="1246239" cy="369332"/>
          </a:xfrm>
          <a:prstGeom prst="rect">
            <a:avLst/>
          </a:prstGeom>
        </p:spPr>
        <p:txBody>
          <a:bodyPr wrap="none">
            <a:spAutoFit/>
          </a:bodyPr>
          <a:lstStyle/>
          <a:p>
            <a:r>
              <a:rPr lang="fr-FR" b="1" dirty="0" smtClean="0">
                <a:solidFill>
                  <a:srgbClr val="FF0000"/>
                </a:solidFill>
              </a:rPr>
              <a:t>(Acte </a:t>
            </a:r>
            <a:r>
              <a:rPr lang="fr-FR" b="1" dirty="0" smtClean="0">
                <a:solidFill>
                  <a:srgbClr val="FF0000"/>
                </a:solidFill>
              </a:rPr>
              <a:t>n°19)</a:t>
            </a:r>
            <a:endParaRPr lang="fr-FR" dirty="0"/>
          </a:p>
        </p:txBody>
      </p:sp>
    </p:spTree>
    <p:extLst>
      <p:ext uri="{BB962C8B-B14F-4D97-AF65-F5344CB8AC3E}">
        <p14:creationId xmlns:p14="http://schemas.microsoft.com/office/powerpoint/2010/main" xmlns="" val="1953635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p:cNvGrpSpPr/>
          <p:nvPr/>
        </p:nvGrpSpPr>
        <p:grpSpPr>
          <a:xfrm>
            <a:off x="0" y="5892804"/>
            <a:ext cx="9144000" cy="899665"/>
            <a:chOff x="0" y="5892802"/>
            <a:chExt cx="9144000" cy="899665"/>
          </a:xfrm>
        </p:grpSpPr>
        <p:sp>
          <p:nvSpPr>
            <p:cNvPr id="14" name="Rectangle 13"/>
            <p:cNvSpPr/>
            <p:nvPr/>
          </p:nvSpPr>
          <p:spPr>
            <a:xfrm>
              <a:off x="0" y="6287477"/>
              <a:ext cx="9144000" cy="171938"/>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65760" y="5892802"/>
              <a:ext cx="1724652" cy="899665"/>
            </a:xfrm>
            <a:prstGeom prst="rect">
              <a:avLst/>
            </a:prstGeom>
          </p:spPr>
        </p:pic>
      </p:grpSp>
      <p:sp>
        <p:nvSpPr>
          <p:cNvPr id="16" name="ZoneTexte 15"/>
          <p:cNvSpPr txBox="1"/>
          <p:nvPr/>
        </p:nvSpPr>
        <p:spPr>
          <a:xfrm>
            <a:off x="0" y="134471"/>
            <a:ext cx="9144000" cy="523220"/>
          </a:xfrm>
          <a:prstGeom prst="rect">
            <a:avLst/>
          </a:prstGeom>
          <a:noFill/>
        </p:spPr>
        <p:txBody>
          <a:bodyPr wrap="square" rtlCol="0">
            <a:spAutoFit/>
          </a:bodyPr>
          <a:lstStyle/>
          <a:p>
            <a:pPr algn="ctr"/>
            <a:r>
              <a:rPr lang="fr-FR" sz="2800" b="1" dirty="0" smtClean="0">
                <a:latin typeface="Arial" pitchFamily="34" charset="0"/>
                <a:cs typeface="Arial" pitchFamily="34" charset="0"/>
              </a:rPr>
              <a:t>ORDRE DU JOUR</a:t>
            </a:r>
            <a:endParaRPr lang="fr-FR" sz="2800" b="1" dirty="0">
              <a:latin typeface="Arial" pitchFamily="34" charset="0"/>
              <a:cs typeface="Arial" pitchFamily="34" charset="0"/>
            </a:endParaRPr>
          </a:p>
        </p:txBody>
      </p:sp>
      <p:sp>
        <p:nvSpPr>
          <p:cNvPr id="7" name="ZoneTexte 6"/>
          <p:cNvSpPr txBox="1"/>
          <p:nvPr/>
        </p:nvSpPr>
        <p:spPr>
          <a:xfrm>
            <a:off x="0" y="2899954"/>
            <a:ext cx="9144000" cy="4708981"/>
          </a:xfrm>
          <a:prstGeom prst="rect">
            <a:avLst/>
          </a:prstGeom>
          <a:noFill/>
        </p:spPr>
        <p:txBody>
          <a:bodyPr wrap="square" rtlCol="0">
            <a:spAutoFit/>
          </a:bodyPr>
          <a:lstStyle/>
          <a:p>
            <a:pPr marL="857250" lvl="1" indent="-400050"/>
            <a:r>
              <a:rPr lang="fr-FR" sz="2400" b="1" dirty="0" smtClean="0">
                <a:solidFill>
                  <a:srgbClr val="FF0000"/>
                </a:solidFill>
              </a:rPr>
              <a:t>I) ORGANISATION ADMINISTRATIVE</a:t>
            </a:r>
          </a:p>
          <a:p>
            <a:pPr marL="857250" lvl="1" indent="-400050"/>
            <a:endParaRPr lang="fr-FR" sz="2400" b="1" dirty="0" smtClean="0">
              <a:solidFill>
                <a:srgbClr val="FF0000"/>
              </a:solidFill>
            </a:endParaRPr>
          </a:p>
          <a:p>
            <a:pPr marL="400050" indent="-400050"/>
            <a:r>
              <a:rPr lang="fr-FR" sz="2400" dirty="0" smtClean="0"/>
              <a:t>	 	-</a:t>
            </a:r>
            <a:r>
              <a:rPr lang="fr-FR" sz="2400" b="1" dirty="0" smtClean="0"/>
              <a:t> Nouvelles règles de fonctionnement du CA</a:t>
            </a:r>
          </a:p>
          <a:p>
            <a:pPr marL="400050" indent="-400050"/>
            <a:r>
              <a:rPr lang="fr-FR" sz="2400" b="1" dirty="0" smtClean="0"/>
              <a:t>		</a:t>
            </a:r>
            <a:r>
              <a:rPr lang="fr-FR" sz="2400" dirty="0" smtClean="0"/>
              <a:t>-</a:t>
            </a:r>
            <a:r>
              <a:rPr lang="fr-FR" sz="2400" b="1" dirty="0" smtClean="0"/>
              <a:t> Adoption du règlement intérieur du conseil d’administration</a:t>
            </a:r>
          </a:p>
          <a:p>
            <a:pPr lvl="2">
              <a:buFontTx/>
              <a:buChar char="-"/>
            </a:pPr>
            <a:r>
              <a:rPr lang="fr-FR" sz="2400" b="1" dirty="0" smtClean="0"/>
              <a:t> Installation des différentes commissions réglementaires</a:t>
            </a:r>
          </a:p>
          <a:p>
            <a:pPr lvl="2">
              <a:buFontTx/>
              <a:buChar char="-"/>
            </a:pPr>
            <a:r>
              <a:rPr lang="fr-FR" sz="2400" b="1" dirty="0" smtClean="0"/>
              <a:t> Présentation du Conseil Pédagogique</a:t>
            </a:r>
          </a:p>
          <a:p>
            <a:pPr lvl="2">
              <a:buFontTx/>
              <a:buChar char="-"/>
            </a:pPr>
            <a:r>
              <a:rPr lang="fr-FR" sz="2400" b="1" dirty="0" smtClean="0"/>
              <a:t> Eléments de calendrier</a:t>
            </a:r>
          </a:p>
          <a:p>
            <a:pPr lvl="2">
              <a:buFontTx/>
              <a:buChar char="-"/>
            </a:pPr>
            <a:r>
              <a:rPr lang="fr-FR" sz="2400" b="1" dirty="0" smtClean="0"/>
              <a:t> Conventions avec les organismes partenaires</a:t>
            </a:r>
            <a:endParaRPr lang="fr-FR" sz="2400" b="1" u="sng" dirty="0" smtClean="0"/>
          </a:p>
          <a:p>
            <a:pPr marL="400050" indent="-400050"/>
            <a:endParaRPr lang="fr-FR" sz="2400" b="1" dirty="0" smtClean="0"/>
          </a:p>
          <a:p>
            <a:r>
              <a:rPr lang="fr-FR" sz="2400" b="1" dirty="0" smtClean="0"/>
              <a:t>        		</a:t>
            </a:r>
            <a:endParaRPr lang="fr-FR" b="1" dirty="0" smtClean="0">
              <a:solidFill>
                <a:srgbClr val="FF0000"/>
              </a:solidFill>
            </a:endParaRPr>
          </a:p>
          <a:p>
            <a:pPr marL="857250" lvl="1" indent="-400050"/>
            <a:endParaRPr lang="fr-FR" sz="2400" b="1" dirty="0" smtClean="0"/>
          </a:p>
          <a:p>
            <a:pPr marL="857250" lvl="1" indent="-400050"/>
            <a:endParaRPr lang="fr-FR" b="1" dirty="0" smtClean="0">
              <a:solidFill>
                <a:srgbClr val="FF0000"/>
              </a:solidFill>
            </a:endParaRPr>
          </a:p>
          <a:p>
            <a:pPr marL="400050" indent="-400050"/>
            <a:r>
              <a:rPr lang="fr-FR" dirty="0" smtClean="0"/>
              <a:t>	</a:t>
            </a:r>
          </a:p>
        </p:txBody>
      </p:sp>
      <p:sp>
        <p:nvSpPr>
          <p:cNvPr id="8" name="Rectangle 7"/>
          <p:cNvSpPr/>
          <p:nvPr/>
        </p:nvSpPr>
        <p:spPr>
          <a:xfrm>
            <a:off x="156754" y="759713"/>
            <a:ext cx="8804365" cy="954107"/>
          </a:xfrm>
          <a:prstGeom prst="rect">
            <a:avLst/>
          </a:prstGeom>
        </p:spPr>
        <p:txBody>
          <a:bodyPr wrap="square">
            <a:spAutoFit/>
          </a:bodyPr>
          <a:lstStyle/>
          <a:p>
            <a:pPr algn="ctr"/>
            <a:r>
              <a:rPr lang="fr-FR" sz="2800" b="1" dirty="0" smtClean="0"/>
              <a:t>Adoption du Procès verbal du CA précédent </a:t>
            </a:r>
          </a:p>
          <a:p>
            <a:pPr algn="ctr"/>
            <a:r>
              <a:rPr lang="fr-FR" sz="2800" b="1" dirty="0" smtClean="0"/>
              <a:t>     adressé le 09/07/21    </a:t>
            </a:r>
            <a:r>
              <a:rPr lang="fr-FR" sz="2800" b="1" dirty="0" smtClean="0">
                <a:solidFill>
                  <a:srgbClr val="FF0000"/>
                </a:solidFill>
              </a:rPr>
              <a:t>(Acte n°1)</a:t>
            </a:r>
          </a:p>
        </p:txBody>
      </p:sp>
      <p:sp>
        <p:nvSpPr>
          <p:cNvPr id="9" name="Rectangle 8"/>
          <p:cNvSpPr/>
          <p:nvPr/>
        </p:nvSpPr>
        <p:spPr>
          <a:xfrm>
            <a:off x="1188720" y="2029489"/>
            <a:ext cx="6831873" cy="523220"/>
          </a:xfrm>
          <a:prstGeom prst="rect">
            <a:avLst/>
          </a:prstGeom>
        </p:spPr>
        <p:txBody>
          <a:bodyPr wrap="square">
            <a:spAutoFit/>
          </a:bodyPr>
          <a:lstStyle/>
          <a:p>
            <a:pPr algn="ctr"/>
            <a:r>
              <a:rPr lang="fr-FR" sz="2800" b="1" dirty="0" smtClean="0"/>
              <a:t>Désignation du secrétaire de séance</a:t>
            </a:r>
          </a:p>
        </p:txBody>
      </p:sp>
    </p:spTree>
    <p:extLst>
      <p:ext uri="{BB962C8B-B14F-4D97-AF65-F5344CB8AC3E}">
        <p14:creationId xmlns:p14="http://schemas.microsoft.com/office/powerpoint/2010/main" xmlns="" val="1289806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11217" y="0"/>
            <a:ext cx="9155217" cy="1215135"/>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7976" y="278212"/>
              <a:ext cx="1026777" cy="1215134"/>
            </a:xfrm>
            <a:prstGeom prst="rect">
              <a:avLst/>
            </a:prstGeom>
          </p:spPr>
        </p:pic>
      </p:grpSp>
      <p:sp>
        <p:nvSpPr>
          <p:cNvPr id="9" name="ZoneTexte 8"/>
          <p:cNvSpPr txBox="1"/>
          <p:nvPr/>
        </p:nvSpPr>
        <p:spPr>
          <a:xfrm>
            <a:off x="0" y="884646"/>
            <a:ext cx="9144000" cy="1077218"/>
          </a:xfrm>
          <a:prstGeom prst="rect">
            <a:avLst/>
          </a:prstGeom>
          <a:noFill/>
        </p:spPr>
        <p:txBody>
          <a:bodyPr wrap="square" rtlCol="0">
            <a:spAutoFit/>
          </a:bodyPr>
          <a:lstStyle/>
          <a:p>
            <a:pPr algn="ctr"/>
            <a:r>
              <a:rPr lang="fr-FR" sz="3200" b="1" dirty="0" smtClean="0">
                <a:solidFill>
                  <a:srgbClr val="FF0000"/>
                </a:solidFill>
              </a:rPr>
              <a:t>III) Organisation pédagogique</a:t>
            </a:r>
          </a:p>
          <a:p>
            <a:pPr algn="ctr"/>
            <a:endParaRPr lang="fr-FR" sz="3200" b="1" dirty="0" smtClean="0">
              <a:solidFill>
                <a:srgbClr val="FF0000"/>
              </a:solidFill>
            </a:endParaRPr>
          </a:p>
        </p:txBody>
      </p:sp>
      <p:sp>
        <p:nvSpPr>
          <p:cNvPr id="1025" name="Rectangle 1"/>
          <p:cNvSpPr>
            <a:spLocks noChangeArrowheads="1"/>
          </p:cNvSpPr>
          <p:nvPr/>
        </p:nvSpPr>
        <p:spPr bwMode="auto">
          <a:xfrm>
            <a:off x="0" y="2777068"/>
            <a:ext cx="914400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Présentation du rapport pédagogique 2020</a:t>
            </a:r>
          </a:p>
          <a:p>
            <a:pPr marL="0" marR="0" lvl="0" indent="0" algn="ctr" defTabSz="914400" rtl="0" eaLnBrk="0" fontAlgn="base" latinLnBrk="0" hangingPunct="0">
              <a:lnSpc>
                <a:spcPct val="100000"/>
              </a:lnSpc>
              <a:spcBef>
                <a:spcPct val="0"/>
              </a:spcBef>
              <a:spcAft>
                <a:spcPct val="0"/>
              </a:spcAft>
              <a:buClrTx/>
              <a:buSzTx/>
              <a:buFontTx/>
              <a:buNone/>
              <a:tabLst/>
            </a:pPr>
            <a:endParaRPr lang="fr-FR" sz="2000" dirty="0" smtClean="0">
              <a:latin typeface="Calibri" pitchFamily="34" charset="0"/>
              <a:cs typeface="Calibri" pitchFamily="34" charset="0"/>
            </a:endParaRPr>
          </a:p>
        </p:txBody>
      </p:sp>
    </p:spTree>
    <p:extLst>
      <p:ext uri="{BB962C8B-B14F-4D97-AF65-F5344CB8AC3E}">
        <p14:creationId xmlns:p14="http://schemas.microsoft.com/office/powerpoint/2010/main" xmlns="" val="1953635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11217" y="0"/>
            <a:ext cx="9155217" cy="1215135"/>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7976" y="278212"/>
              <a:ext cx="1026777" cy="1215134"/>
            </a:xfrm>
            <a:prstGeom prst="rect">
              <a:avLst/>
            </a:prstGeom>
          </p:spPr>
        </p:pic>
      </p:grpSp>
      <p:sp>
        <p:nvSpPr>
          <p:cNvPr id="9" name="ZoneTexte 8"/>
          <p:cNvSpPr txBox="1"/>
          <p:nvPr/>
        </p:nvSpPr>
        <p:spPr>
          <a:xfrm>
            <a:off x="0" y="1106714"/>
            <a:ext cx="9144000" cy="584775"/>
          </a:xfrm>
          <a:prstGeom prst="rect">
            <a:avLst/>
          </a:prstGeom>
          <a:noFill/>
        </p:spPr>
        <p:txBody>
          <a:bodyPr wrap="square" rtlCol="0">
            <a:spAutoFit/>
          </a:bodyPr>
          <a:lstStyle/>
          <a:p>
            <a:pPr algn="ctr"/>
            <a:r>
              <a:rPr lang="fr-FR" sz="3200" b="1" dirty="0" smtClean="0">
                <a:solidFill>
                  <a:srgbClr val="FF0000"/>
                </a:solidFill>
              </a:rPr>
              <a:t>III) Organisation pédagogique</a:t>
            </a:r>
          </a:p>
        </p:txBody>
      </p:sp>
      <p:sp>
        <p:nvSpPr>
          <p:cNvPr id="1025" name="Rectangle 1"/>
          <p:cNvSpPr>
            <a:spLocks noChangeArrowheads="1"/>
          </p:cNvSpPr>
          <p:nvPr/>
        </p:nvSpPr>
        <p:spPr bwMode="auto">
          <a:xfrm>
            <a:off x="0" y="2777068"/>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Présentation du plan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de continuité pédagogique</a:t>
            </a:r>
          </a:p>
          <a:p>
            <a:pPr marL="0" marR="0" lvl="0" indent="0" algn="ctr" defTabSz="914400" rtl="0" eaLnBrk="0" fontAlgn="base" latinLnBrk="0" hangingPunct="0">
              <a:lnSpc>
                <a:spcPct val="100000"/>
              </a:lnSpc>
              <a:spcBef>
                <a:spcPct val="0"/>
              </a:spcBef>
              <a:spcAft>
                <a:spcPct val="0"/>
              </a:spcAft>
              <a:buClrTx/>
              <a:buSzTx/>
              <a:buFontTx/>
              <a:buNone/>
              <a:tabLst/>
            </a:pPr>
            <a:endParaRPr lang="fr-FR" sz="2000" dirty="0" smtClean="0">
              <a:latin typeface="Calibri" pitchFamily="34" charset="0"/>
              <a:cs typeface="Calibri" pitchFamily="34" charset="0"/>
            </a:endParaRPr>
          </a:p>
        </p:txBody>
      </p:sp>
    </p:spTree>
    <p:extLst>
      <p:ext uri="{BB962C8B-B14F-4D97-AF65-F5344CB8AC3E}">
        <p14:creationId xmlns:p14="http://schemas.microsoft.com/office/powerpoint/2010/main" xmlns="" val="1953635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11217" y="0"/>
            <a:ext cx="9155217" cy="1215135"/>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7976" y="278212"/>
              <a:ext cx="1026777" cy="1215134"/>
            </a:xfrm>
            <a:prstGeom prst="rect">
              <a:avLst/>
            </a:prstGeom>
          </p:spPr>
        </p:pic>
      </p:grpSp>
      <p:sp>
        <p:nvSpPr>
          <p:cNvPr id="9" name="ZoneTexte 8"/>
          <p:cNvSpPr txBox="1"/>
          <p:nvPr/>
        </p:nvSpPr>
        <p:spPr>
          <a:xfrm>
            <a:off x="0" y="1106714"/>
            <a:ext cx="9144000" cy="584775"/>
          </a:xfrm>
          <a:prstGeom prst="rect">
            <a:avLst/>
          </a:prstGeom>
          <a:noFill/>
        </p:spPr>
        <p:txBody>
          <a:bodyPr wrap="square" rtlCol="0">
            <a:spAutoFit/>
          </a:bodyPr>
          <a:lstStyle/>
          <a:p>
            <a:pPr algn="ctr"/>
            <a:r>
              <a:rPr lang="fr-FR" sz="3200" b="1" dirty="0" smtClean="0">
                <a:solidFill>
                  <a:srgbClr val="FF0000"/>
                </a:solidFill>
              </a:rPr>
              <a:t>IV) Questions diverses</a:t>
            </a:r>
          </a:p>
        </p:txBody>
      </p:sp>
      <p:sp>
        <p:nvSpPr>
          <p:cNvPr id="1025" name="Rectangle 1"/>
          <p:cNvSpPr>
            <a:spLocks noChangeArrowheads="1"/>
          </p:cNvSpPr>
          <p:nvPr/>
        </p:nvSpPr>
        <p:spPr bwMode="auto">
          <a:xfrm>
            <a:off x="0" y="2777068"/>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Poids des cartables</a:t>
            </a:r>
            <a:r>
              <a:rPr kumimoji="0" lang="fr-FR" sz="3200" b="1" i="0" u="none" strike="noStrike" cap="none" normalizeH="0" dirty="0" smtClean="0">
                <a:ln>
                  <a:noFill/>
                </a:ln>
                <a:solidFill>
                  <a:schemeClr val="tx1"/>
                </a:solidFill>
                <a:effectLst/>
                <a:latin typeface="Calibri" pitchFamily="34" charset="0"/>
                <a:ea typeface="Times New Roman" pitchFamily="18" charset="0"/>
                <a:cs typeface="Calibri" pitchFamily="34" charset="0"/>
              </a:rPr>
              <a:t> des élèves </a:t>
            </a:r>
            <a:endParaRPr lang="fr-FR" sz="2000" dirty="0" smtClean="0">
              <a:latin typeface="Calibri" pitchFamily="34" charset="0"/>
              <a:cs typeface="Calibri" pitchFamily="34" charset="0"/>
            </a:endParaRPr>
          </a:p>
        </p:txBody>
      </p:sp>
    </p:spTree>
    <p:extLst>
      <p:ext uri="{BB962C8B-B14F-4D97-AF65-F5344CB8AC3E}">
        <p14:creationId xmlns:p14="http://schemas.microsoft.com/office/powerpoint/2010/main" xmlns="" val="1953635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2" y="193689"/>
            <a:ext cx="9155217" cy="1215135"/>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7976" y="278212"/>
              <a:ext cx="1026777" cy="1215134"/>
            </a:xfrm>
            <a:prstGeom prst="rect">
              <a:avLst/>
            </a:prstGeom>
          </p:spPr>
        </p:pic>
      </p:grpSp>
      <p:sp>
        <p:nvSpPr>
          <p:cNvPr id="10" name="ZoneTexte 9"/>
          <p:cNvSpPr txBox="1"/>
          <p:nvPr/>
        </p:nvSpPr>
        <p:spPr>
          <a:xfrm>
            <a:off x="11217" y="3473183"/>
            <a:ext cx="9144000" cy="523220"/>
          </a:xfrm>
          <a:prstGeom prst="rect">
            <a:avLst/>
          </a:prstGeom>
          <a:noFill/>
        </p:spPr>
        <p:txBody>
          <a:bodyPr wrap="square" rtlCol="0">
            <a:spAutoFit/>
          </a:bodyPr>
          <a:lstStyle/>
          <a:p>
            <a:pPr algn="ctr"/>
            <a:r>
              <a:rPr lang="fr-FR" sz="2800" dirty="0" smtClean="0">
                <a:latin typeface="Arial Narrow" panose="020B0606020202030204" pitchFamily="34" charset="0"/>
              </a:rPr>
              <a:t> </a:t>
            </a:r>
          </a:p>
        </p:txBody>
      </p:sp>
      <p:sp>
        <p:nvSpPr>
          <p:cNvPr id="9" name="ZoneTexte 8"/>
          <p:cNvSpPr txBox="1"/>
          <p:nvPr/>
        </p:nvSpPr>
        <p:spPr>
          <a:xfrm>
            <a:off x="457200" y="1210733"/>
            <a:ext cx="8306284" cy="1569660"/>
          </a:xfrm>
          <a:prstGeom prst="rect">
            <a:avLst/>
          </a:prstGeom>
          <a:noFill/>
        </p:spPr>
        <p:txBody>
          <a:bodyPr wrap="square" rtlCol="0">
            <a:spAutoFit/>
          </a:bodyPr>
          <a:lstStyle/>
          <a:p>
            <a:r>
              <a:rPr lang="fr-FR" sz="2400" dirty="0" smtClean="0"/>
              <a:t> </a:t>
            </a:r>
          </a:p>
          <a:p>
            <a:pPr>
              <a:buFont typeface="Wingdings" pitchFamily="2" charset="2"/>
              <a:buChar char="Ø"/>
            </a:pPr>
            <a:r>
              <a:rPr lang="fr-FR" sz="2400" dirty="0" smtClean="0"/>
              <a:t>12 et 14 </a:t>
            </a:r>
            <a:r>
              <a:rPr lang="fr-FR" sz="2400" dirty="0" err="1" smtClean="0"/>
              <a:t>oct</a:t>
            </a:r>
            <a:r>
              <a:rPr lang="fr-FR" sz="2400" dirty="0" smtClean="0"/>
              <a:t>: Sortie à la </a:t>
            </a:r>
            <a:r>
              <a:rPr lang="fr-FR" sz="2400" b="1" dirty="0" smtClean="0"/>
              <a:t>Maison d’</a:t>
            </a:r>
            <a:r>
              <a:rPr lang="fr-FR" sz="2400" b="1" dirty="0" err="1" smtClean="0"/>
              <a:t>Izieu</a:t>
            </a:r>
            <a:r>
              <a:rPr lang="fr-FR" sz="2400" b="1" dirty="0" smtClean="0"/>
              <a:t> </a:t>
            </a:r>
          </a:p>
          <a:p>
            <a:r>
              <a:rPr lang="fr-FR" sz="2400" i="1" dirty="0" smtClean="0"/>
              <a:t>     (classes de 3</a:t>
            </a:r>
            <a:r>
              <a:rPr lang="fr-FR" sz="2400" i="1" baseline="30000" dirty="0" smtClean="0"/>
              <a:t>ème</a:t>
            </a:r>
            <a:r>
              <a:rPr lang="fr-FR" sz="2400" i="1" dirty="0" smtClean="0"/>
              <a:t>)</a:t>
            </a:r>
          </a:p>
          <a:p>
            <a:r>
              <a:rPr lang="fr-FR" sz="2400" dirty="0" smtClean="0"/>
              <a:t> </a:t>
            </a:r>
            <a:endParaRPr lang="fr-FR" sz="3200" b="1" dirty="0">
              <a:solidFill>
                <a:srgbClr val="FF0000"/>
              </a:solidFill>
            </a:endParaRPr>
          </a:p>
        </p:txBody>
      </p:sp>
      <p:pic>
        <p:nvPicPr>
          <p:cNvPr id="8" name="Image 7" descr="logo-big2x.png"/>
          <p:cNvPicPr>
            <a:picLocks noChangeAspect="1"/>
          </p:cNvPicPr>
          <p:nvPr/>
        </p:nvPicPr>
        <p:blipFill>
          <a:blip r:embed="rId3" cstate="print"/>
          <a:stretch>
            <a:fillRect/>
          </a:stretch>
        </p:blipFill>
        <p:spPr>
          <a:xfrm>
            <a:off x="7078134" y="1499506"/>
            <a:ext cx="1473200" cy="1473200"/>
          </a:xfrm>
          <a:prstGeom prst="rect">
            <a:avLst/>
          </a:prstGeom>
        </p:spPr>
      </p:pic>
      <p:pic>
        <p:nvPicPr>
          <p:cNvPr id="11" name="Image 10" descr="IMG_8420.jpg"/>
          <p:cNvPicPr>
            <a:picLocks noChangeAspect="1"/>
          </p:cNvPicPr>
          <p:nvPr/>
        </p:nvPicPr>
        <p:blipFill>
          <a:blip r:embed="rId4" cstate="print"/>
          <a:stretch>
            <a:fillRect/>
          </a:stretch>
        </p:blipFill>
        <p:spPr>
          <a:xfrm>
            <a:off x="491067" y="3141132"/>
            <a:ext cx="3953933" cy="2965449"/>
          </a:xfrm>
          <a:prstGeom prst="rect">
            <a:avLst/>
          </a:prstGeom>
        </p:spPr>
      </p:pic>
      <p:pic>
        <p:nvPicPr>
          <p:cNvPr id="12" name="Image 11" descr="IMG_8423.jpg"/>
          <p:cNvPicPr>
            <a:picLocks noChangeAspect="1"/>
          </p:cNvPicPr>
          <p:nvPr/>
        </p:nvPicPr>
        <p:blipFill>
          <a:blip r:embed="rId5" cstate="print"/>
          <a:stretch>
            <a:fillRect/>
          </a:stretch>
        </p:blipFill>
        <p:spPr>
          <a:xfrm>
            <a:off x="4673600" y="3141133"/>
            <a:ext cx="3908777" cy="2931583"/>
          </a:xfrm>
          <a:prstGeom prst="rect">
            <a:avLst/>
          </a:prstGeom>
        </p:spPr>
      </p:pic>
    </p:spTree>
    <p:extLst>
      <p:ext uri="{BB962C8B-B14F-4D97-AF65-F5344CB8AC3E}">
        <p14:creationId xmlns:p14="http://schemas.microsoft.com/office/powerpoint/2010/main" xmlns="" val="1953635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2" y="193689"/>
            <a:ext cx="9155217" cy="1215135"/>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7976" y="278212"/>
              <a:ext cx="1026777" cy="1215134"/>
            </a:xfrm>
            <a:prstGeom prst="rect">
              <a:avLst/>
            </a:prstGeom>
          </p:spPr>
        </p:pic>
      </p:grpSp>
      <p:sp>
        <p:nvSpPr>
          <p:cNvPr id="10" name="ZoneTexte 9"/>
          <p:cNvSpPr txBox="1"/>
          <p:nvPr/>
        </p:nvSpPr>
        <p:spPr>
          <a:xfrm>
            <a:off x="11217" y="3473183"/>
            <a:ext cx="9144000" cy="523220"/>
          </a:xfrm>
          <a:prstGeom prst="rect">
            <a:avLst/>
          </a:prstGeom>
          <a:noFill/>
        </p:spPr>
        <p:txBody>
          <a:bodyPr wrap="square" rtlCol="0">
            <a:spAutoFit/>
          </a:bodyPr>
          <a:lstStyle/>
          <a:p>
            <a:pPr algn="ctr"/>
            <a:r>
              <a:rPr lang="fr-FR" sz="2800" dirty="0" smtClean="0">
                <a:latin typeface="Arial Narrow" panose="020B0606020202030204" pitchFamily="34" charset="0"/>
              </a:rPr>
              <a:t> </a:t>
            </a:r>
          </a:p>
        </p:txBody>
      </p:sp>
      <p:sp>
        <p:nvSpPr>
          <p:cNvPr id="9" name="ZoneTexte 8"/>
          <p:cNvSpPr txBox="1"/>
          <p:nvPr/>
        </p:nvSpPr>
        <p:spPr>
          <a:xfrm>
            <a:off x="457200" y="1210733"/>
            <a:ext cx="8306284" cy="461665"/>
          </a:xfrm>
          <a:prstGeom prst="rect">
            <a:avLst/>
          </a:prstGeom>
          <a:noFill/>
        </p:spPr>
        <p:txBody>
          <a:bodyPr wrap="square" rtlCol="0">
            <a:spAutoFit/>
          </a:bodyPr>
          <a:lstStyle/>
          <a:p>
            <a:pPr>
              <a:buFont typeface="Wingdings" pitchFamily="2" charset="2"/>
              <a:buChar char="Ø"/>
            </a:pPr>
            <a:r>
              <a:rPr lang="fr-FR" sz="2400" dirty="0" smtClean="0"/>
              <a:t> 19 </a:t>
            </a:r>
            <a:r>
              <a:rPr lang="fr-FR" sz="2400" dirty="0" err="1" smtClean="0"/>
              <a:t>oct</a:t>
            </a:r>
            <a:r>
              <a:rPr lang="fr-FR" sz="2400" dirty="0" smtClean="0"/>
              <a:t> : présentation </a:t>
            </a:r>
            <a:r>
              <a:rPr lang="fr-FR" sz="2400" b="1" u="sng" dirty="0" smtClean="0"/>
              <a:t>atelier cirque</a:t>
            </a:r>
            <a:r>
              <a:rPr lang="fr-FR" sz="2400" b="1" dirty="0" smtClean="0"/>
              <a:t> </a:t>
            </a:r>
            <a:r>
              <a:rPr lang="fr-FR" sz="2400" i="1" dirty="0" smtClean="0"/>
              <a:t>(classes de 5</a:t>
            </a:r>
            <a:r>
              <a:rPr lang="fr-FR" sz="2400" i="1" baseline="30000" dirty="0" smtClean="0"/>
              <a:t>ème</a:t>
            </a:r>
            <a:r>
              <a:rPr lang="fr-FR" sz="2400" i="1" dirty="0" smtClean="0"/>
              <a:t>)</a:t>
            </a:r>
          </a:p>
        </p:txBody>
      </p:sp>
      <p:pic>
        <p:nvPicPr>
          <p:cNvPr id="8" name="Image 7" descr="IMG_6782-01.jpeg"/>
          <p:cNvPicPr>
            <a:picLocks noChangeAspect="1"/>
          </p:cNvPicPr>
          <p:nvPr/>
        </p:nvPicPr>
        <p:blipFill>
          <a:blip r:embed="rId3" cstate="print"/>
          <a:stretch>
            <a:fillRect/>
          </a:stretch>
        </p:blipFill>
        <p:spPr>
          <a:xfrm>
            <a:off x="347133" y="2023535"/>
            <a:ext cx="4089400" cy="2726266"/>
          </a:xfrm>
          <a:prstGeom prst="rect">
            <a:avLst/>
          </a:prstGeom>
        </p:spPr>
      </p:pic>
      <p:pic>
        <p:nvPicPr>
          <p:cNvPr id="11" name="Image 10" descr="1.jpeg"/>
          <p:cNvPicPr>
            <a:picLocks noChangeAspect="1"/>
          </p:cNvPicPr>
          <p:nvPr/>
        </p:nvPicPr>
        <p:blipFill>
          <a:blip r:embed="rId4" cstate="print"/>
          <a:stretch>
            <a:fillRect/>
          </a:stretch>
        </p:blipFill>
        <p:spPr>
          <a:xfrm>
            <a:off x="4580466" y="2912535"/>
            <a:ext cx="4224865" cy="2816576"/>
          </a:xfrm>
          <a:prstGeom prst="rect">
            <a:avLst/>
          </a:prstGeom>
        </p:spPr>
      </p:pic>
    </p:spTree>
    <p:extLst>
      <p:ext uri="{BB962C8B-B14F-4D97-AF65-F5344CB8AC3E}">
        <p14:creationId xmlns:p14="http://schemas.microsoft.com/office/powerpoint/2010/main" xmlns="" val="1953635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2" name="Groupe 24"/>
          <p:cNvGrpSpPr/>
          <p:nvPr/>
        </p:nvGrpSpPr>
        <p:grpSpPr>
          <a:xfrm>
            <a:off x="2" y="169849"/>
            <a:ext cx="9155217" cy="1612392"/>
            <a:chOff x="0" y="169849"/>
            <a:chExt cx="9155217" cy="1612392"/>
          </a:xfrm>
        </p:grpSpPr>
        <p:sp>
          <p:nvSpPr>
            <p:cNvPr id="8" name="Rectangle 7"/>
            <p:cNvSpPr/>
            <p:nvPr/>
          </p:nvSpPr>
          <p:spPr>
            <a:xfrm>
              <a:off x="0" y="595901"/>
              <a:ext cx="9155217" cy="760288"/>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02715" y="169849"/>
              <a:ext cx="1362456" cy="1612392"/>
            </a:xfrm>
            <a:prstGeom prst="rect">
              <a:avLst/>
            </a:prstGeom>
          </p:spPr>
        </p:pic>
      </p:grpSp>
      <p:sp>
        <p:nvSpPr>
          <p:cNvPr id="12" name="ZoneTexte 11"/>
          <p:cNvSpPr txBox="1"/>
          <p:nvPr/>
        </p:nvSpPr>
        <p:spPr>
          <a:xfrm>
            <a:off x="2878668" y="2996791"/>
            <a:ext cx="2997200" cy="707886"/>
          </a:xfrm>
          <a:prstGeom prst="rect">
            <a:avLst/>
          </a:prstGeom>
          <a:solidFill>
            <a:schemeClr val="bg1"/>
          </a:solidFill>
        </p:spPr>
        <p:txBody>
          <a:bodyPr wrap="square" rtlCol="0">
            <a:spAutoFit/>
          </a:bodyPr>
          <a:lstStyle/>
          <a:p>
            <a:pPr algn="ctr"/>
            <a:r>
              <a:rPr lang="fr-FR" sz="4000" b="1" dirty="0" smtClean="0">
                <a:solidFill>
                  <a:srgbClr val="FF0000"/>
                </a:solidFill>
                <a:latin typeface="Arial Narrow" panose="020B0606020202030204" pitchFamily="34" charset="0"/>
              </a:rPr>
              <a:t>Fin de séance</a:t>
            </a:r>
            <a:endParaRPr lang="fr-FR" sz="1400" dirty="0">
              <a:latin typeface="Arial Narrow" panose="020B0606020202030204" pitchFamily="34" charset="0"/>
            </a:endParaRPr>
          </a:p>
        </p:txBody>
      </p:sp>
      <p:grpSp>
        <p:nvGrpSpPr>
          <p:cNvPr id="4" name="Groupe 23"/>
          <p:cNvGrpSpPr/>
          <p:nvPr/>
        </p:nvGrpSpPr>
        <p:grpSpPr>
          <a:xfrm>
            <a:off x="0" y="5966836"/>
            <a:ext cx="9144000" cy="899665"/>
            <a:chOff x="0" y="5966834"/>
            <a:chExt cx="9144000" cy="899665"/>
          </a:xfrm>
        </p:grpSpPr>
        <p:sp>
          <p:nvSpPr>
            <p:cNvPr id="22" name="Rectangle 21"/>
            <p:cNvSpPr/>
            <p:nvPr/>
          </p:nvSpPr>
          <p:spPr>
            <a:xfrm>
              <a:off x="0" y="6361509"/>
              <a:ext cx="9144000" cy="167628"/>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265760" y="5966834"/>
              <a:ext cx="1724652" cy="899665"/>
            </a:xfrm>
            <a:prstGeom prst="rect">
              <a:avLst/>
            </a:prstGeom>
          </p:spPr>
        </p:pic>
      </p:grpSp>
      <p:pic>
        <p:nvPicPr>
          <p:cNvPr id="5" name="Image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25031" y="4948408"/>
            <a:ext cx="992568" cy="1358740"/>
          </a:xfrm>
          <a:prstGeom prst="rect">
            <a:avLst/>
          </a:prstGeom>
        </p:spPr>
      </p:pic>
    </p:spTree>
    <p:extLst>
      <p:ext uri="{BB962C8B-B14F-4D97-AF65-F5344CB8AC3E}">
        <p14:creationId xmlns:p14="http://schemas.microsoft.com/office/powerpoint/2010/main" xmlns="" val="37854713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2"/>
          <p:cNvGrpSpPr/>
          <p:nvPr/>
        </p:nvGrpSpPr>
        <p:grpSpPr>
          <a:xfrm>
            <a:off x="0" y="5892804"/>
            <a:ext cx="9144000" cy="899665"/>
            <a:chOff x="0" y="5892802"/>
            <a:chExt cx="9144000" cy="899665"/>
          </a:xfrm>
        </p:grpSpPr>
        <p:sp>
          <p:nvSpPr>
            <p:cNvPr id="14" name="Rectangle 13"/>
            <p:cNvSpPr/>
            <p:nvPr/>
          </p:nvSpPr>
          <p:spPr>
            <a:xfrm>
              <a:off x="0" y="6287477"/>
              <a:ext cx="9144000" cy="171938"/>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65760" y="5892802"/>
              <a:ext cx="1724652" cy="899665"/>
            </a:xfrm>
            <a:prstGeom prst="rect">
              <a:avLst/>
            </a:prstGeom>
          </p:spPr>
        </p:pic>
      </p:grpSp>
      <p:sp>
        <p:nvSpPr>
          <p:cNvPr id="16" name="ZoneTexte 15"/>
          <p:cNvSpPr txBox="1"/>
          <p:nvPr/>
        </p:nvSpPr>
        <p:spPr>
          <a:xfrm>
            <a:off x="0" y="591671"/>
            <a:ext cx="9144000" cy="954107"/>
          </a:xfrm>
          <a:prstGeom prst="rect">
            <a:avLst/>
          </a:prstGeom>
          <a:noFill/>
        </p:spPr>
        <p:txBody>
          <a:bodyPr wrap="square" rtlCol="0">
            <a:spAutoFit/>
          </a:bodyPr>
          <a:lstStyle/>
          <a:p>
            <a:pPr algn="ctr"/>
            <a:r>
              <a:rPr lang="fr-FR" sz="2800" b="1" dirty="0" smtClean="0">
                <a:latin typeface="Arial" pitchFamily="34" charset="0"/>
                <a:cs typeface="Arial" pitchFamily="34" charset="0"/>
              </a:rPr>
              <a:t>ORDRE DU JOUR</a:t>
            </a:r>
          </a:p>
          <a:p>
            <a:pPr algn="ctr"/>
            <a:endParaRPr lang="fr-FR" sz="2800" b="1" dirty="0">
              <a:latin typeface="Arial" pitchFamily="34" charset="0"/>
              <a:cs typeface="Arial" pitchFamily="34" charset="0"/>
            </a:endParaRPr>
          </a:p>
        </p:txBody>
      </p:sp>
      <p:sp>
        <p:nvSpPr>
          <p:cNvPr id="7" name="ZoneTexte 6"/>
          <p:cNvSpPr txBox="1"/>
          <p:nvPr/>
        </p:nvSpPr>
        <p:spPr>
          <a:xfrm>
            <a:off x="-222069" y="1184850"/>
            <a:ext cx="9366069" cy="4924425"/>
          </a:xfrm>
          <a:prstGeom prst="rect">
            <a:avLst/>
          </a:prstGeom>
          <a:noFill/>
        </p:spPr>
        <p:txBody>
          <a:bodyPr wrap="square" rtlCol="0">
            <a:spAutoFit/>
          </a:bodyPr>
          <a:lstStyle/>
          <a:p>
            <a:pPr marL="857250" lvl="1" indent="-400050"/>
            <a:r>
              <a:rPr lang="fr-FR" sz="2400" b="1" dirty="0" smtClean="0"/>
              <a:t>	</a:t>
            </a:r>
            <a:endParaRPr lang="fr-FR" b="1" dirty="0" smtClean="0">
              <a:solidFill>
                <a:srgbClr val="FF0000"/>
              </a:solidFill>
            </a:endParaRPr>
          </a:p>
          <a:p>
            <a:pPr marL="971550" lvl="1" indent="-514350"/>
            <a:r>
              <a:rPr lang="fr-FR" sz="2400" b="1" dirty="0" smtClean="0">
                <a:solidFill>
                  <a:srgbClr val="FF0000"/>
                </a:solidFill>
              </a:rPr>
              <a:t>II)  ORGANISATION FINANCIERE ET COMPTABLE</a:t>
            </a:r>
          </a:p>
          <a:p>
            <a:pPr marL="971550" lvl="1" indent="-514350"/>
            <a:endParaRPr lang="fr-FR" sz="2000" b="1" dirty="0" smtClean="0">
              <a:solidFill>
                <a:srgbClr val="FF0000"/>
              </a:solidFill>
            </a:endParaRPr>
          </a:p>
          <a:p>
            <a:pPr lvl="0"/>
            <a:r>
              <a:rPr lang="fr-FR" sz="2400" dirty="0" smtClean="0"/>
              <a:t>	-</a:t>
            </a:r>
            <a:r>
              <a:rPr lang="fr-FR" sz="2400" b="1" dirty="0" smtClean="0"/>
              <a:t> Délégation de signature du CA au Chef d'Etablissement pour les 	contrats et conventions à incidence financière annuelle	   	</a:t>
            </a:r>
          </a:p>
          <a:p>
            <a:pPr lvl="0"/>
            <a:r>
              <a:rPr lang="fr-FR" sz="2400" b="1" dirty="0" smtClean="0"/>
              <a:t>	</a:t>
            </a:r>
            <a:r>
              <a:rPr lang="fr-FR" sz="2400" dirty="0" smtClean="0"/>
              <a:t>- </a:t>
            </a:r>
            <a:r>
              <a:rPr lang="fr-FR" sz="2400" b="1" dirty="0" smtClean="0"/>
              <a:t>Adoption de divers tarifs</a:t>
            </a:r>
          </a:p>
          <a:p>
            <a:pPr lvl="0"/>
            <a:r>
              <a:rPr lang="fr-FR" sz="2400" dirty="0" smtClean="0"/>
              <a:t>	-</a:t>
            </a:r>
            <a:r>
              <a:rPr lang="fr-FR" sz="2400" b="1" dirty="0" smtClean="0"/>
              <a:t>  Contrats et conventions à incidence financière</a:t>
            </a:r>
          </a:p>
          <a:p>
            <a:pPr lvl="0"/>
            <a:r>
              <a:rPr lang="fr-FR" sz="2400" dirty="0" smtClean="0"/>
              <a:t>	-</a:t>
            </a:r>
            <a:r>
              <a:rPr lang="fr-FR" sz="2400" b="1" dirty="0" smtClean="0"/>
              <a:t>  Acceptation et affectation de divers dons.</a:t>
            </a:r>
          </a:p>
          <a:p>
            <a:pPr lvl="0"/>
            <a:r>
              <a:rPr lang="fr-FR" sz="2400" b="1" dirty="0" smtClean="0"/>
              <a:t>	</a:t>
            </a:r>
            <a:r>
              <a:rPr lang="fr-FR" sz="2400" dirty="0" smtClean="0"/>
              <a:t>-</a:t>
            </a:r>
            <a:r>
              <a:rPr lang="fr-FR" sz="2400" b="1" dirty="0" smtClean="0"/>
              <a:t>  Sorties scolaires </a:t>
            </a:r>
          </a:p>
          <a:p>
            <a:pPr lvl="0"/>
            <a:endParaRPr lang="fr-FR" sz="2400" b="1" dirty="0" smtClean="0"/>
          </a:p>
          <a:p>
            <a:pPr lvl="2" algn="just">
              <a:buFontTx/>
              <a:buChar char="-"/>
            </a:pPr>
            <a:endParaRPr lang="fr-FR" sz="2400" b="1" dirty="0" smtClean="0"/>
          </a:p>
          <a:p>
            <a:pPr marL="857250" lvl="1" indent="-400050"/>
            <a:endParaRPr lang="fr-FR" b="1" dirty="0" smtClean="0">
              <a:solidFill>
                <a:srgbClr val="FF0000"/>
              </a:solidFill>
            </a:endParaRPr>
          </a:p>
          <a:p>
            <a:pPr marL="857250" lvl="1" indent="-400050"/>
            <a:endParaRPr lang="fr-FR" b="1" dirty="0" smtClean="0">
              <a:solidFill>
                <a:srgbClr val="FF0000"/>
              </a:solidFill>
            </a:endParaRPr>
          </a:p>
          <a:p>
            <a:pPr marL="400050" indent="-400050"/>
            <a:r>
              <a:rPr lang="fr-FR" dirty="0" smtClean="0"/>
              <a:t>	</a:t>
            </a:r>
          </a:p>
        </p:txBody>
      </p:sp>
    </p:spTree>
    <p:extLst>
      <p:ext uri="{BB962C8B-B14F-4D97-AF65-F5344CB8AC3E}">
        <p14:creationId xmlns:p14="http://schemas.microsoft.com/office/powerpoint/2010/main" xmlns="" val="1289806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2"/>
          <p:cNvGrpSpPr/>
          <p:nvPr/>
        </p:nvGrpSpPr>
        <p:grpSpPr>
          <a:xfrm>
            <a:off x="0" y="5892804"/>
            <a:ext cx="9144000" cy="899665"/>
            <a:chOff x="0" y="5892802"/>
            <a:chExt cx="9144000" cy="899665"/>
          </a:xfrm>
        </p:grpSpPr>
        <p:sp>
          <p:nvSpPr>
            <p:cNvPr id="14" name="Rectangle 13"/>
            <p:cNvSpPr/>
            <p:nvPr/>
          </p:nvSpPr>
          <p:spPr>
            <a:xfrm>
              <a:off x="0" y="6287477"/>
              <a:ext cx="9144000" cy="171938"/>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65760" y="5892802"/>
              <a:ext cx="1724652" cy="899665"/>
            </a:xfrm>
            <a:prstGeom prst="rect">
              <a:avLst/>
            </a:prstGeom>
          </p:spPr>
        </p:pic>
      </p:grpSp>
      <p:sp>
        <p:nvSpPr>
          <p:cNvPr id="16" name="ZoneTexte 15"/>
          <p:cNvSpPr txBox="1"/>
          <p:nvPr/>
        </p:nvSpPr>
        <p:spPr>
          <a:xfrm>
            <a:off x="0" y="134471"/>
            <a:ext cx="9144000" cy="400110"/>
          </a:xfrm>
          <a:prstGeom prst="rect">
            <a:avLst/>
          </a:prstGeom>
          <a:noFill/>
        </p:spPr>
        <p:txBody>
          <a:bodyPr wrap="square" rtlCol="0">
            <a:spAutoFit/>
          </a:bodyPr>
          <a:lstStyle/>
          <a:p>
            <a:pPr algn="ctr"/>
            <a:r>
              <a:rPr lang="fr-FR" sz="2000" b="1" dirty="0" smtClean="0">
                <a:latin typeface="Arial" pitchFamily="34" charset="0"/>
                <a:cs typeface="Arial" pitchFamily="34" charset="0"/>
              </a:rPr>
              <a:t>ORDRE DU JOUR</a:t>
            </a:r>
            <a:endParaRPr lang="fr-FR" sz="2000" b="1" dirty="0">
              <a:latin typeface="Arial" pitchFamily="34" charset="0"/>
              <a:cs typeface="Arial" pitchFamily="34" charset="0"/>
            </a:endParaRPr>
          </a:p>
        </p:txBody>
      </p:sp>
      <p:sp>
        <p:nvSpPr>
          <p:cNvPr id="7" name="ZoneTexte 6"/>
          <p:cNvSpPr txBox="1"/>
          <p:nvPr/>
        </p:nvSpPr>
        <p:spPr>
          <a:xfrm>
            <a:off x="0" y="1034015"/>
            <a:ext cx="9144001" cy="5139869"/>
          </a:xfrm>
          <a:prstGeom prst="rect">
            <a:avLst/>
          </a:prstGeom>
          <a:noFill/>
        </p:spPr>
        <p:txBody>
          <a:bodyPr wrap="square" rtlCol="0">
            <a:spAutoFit/>
          </a:bodyPr>
          <a:lstStyle/>
          <a:p>
            <a:pPr marL="857250" lvl="1" indent="-400050"/>
            <a:r>
              <a:rPr lang="fr-FR" sz="2400" b="1" dirty="0" smtClean="0">
                <a:solidFill>
                  <a:srgbClr val="FF0000"/>
                </a:solidFill>
              </a:rPr>
              <a:t>       III) ORGANISATION PEDAGOGIQUE</a:t>
            </a:r>
          </a:p>
          <a:p>
            <a:pPr marL="857250" lvl="1" indent="-400050"/>
            <a:endParaRPr lang="fr-FR" sz="2400" b="1" dirty="0" smtClean="0">
              <a:solidFill>
                <a:srgbClr val="FF0000"/>
              </a:solidFill>
            </a:endParaRPr>
          </a:p>
          <a:p>
            <a:pPr marL="400050" indent="-400050"/>
            <a:r>
              <a:rPr lang="fr-FR" dirty="0" smtClean="0"/>
              <a:t> </a:t>
            </a:r>
            <a:r>
              <a:rPr lang="fr-FR" sz="2400" b="1" dirty="0" smtClean="0"/>
              <a:t>        	</a:t>
            </a:r>
            <a:r>
              <a:rPr lang="fr-FR" sz="2400" dirty="0" smtClean="0"/>
              <a:t>-</a:t>
            </a:r>
            <a:r>
              <a:rPr lang="fr-FR" sz="2400" b="1" dirty="0" smtClean="0"/>
              <a:t>  Rapport pédagogique </a:t>
            </a:r>
          </a:p>
          <a:p>
            <a:r>
              <a:rPr lang="fr-FR" sz="2400" b="1" dirty="0" smtClean="0"/>
              <a:t>        	</a:t>
            </a:r>
            <a:r>
              <a:rPr lang="fr-FR" sz="2400" dirty="0" smtClean="0"/>
              <a:t>-</a:t>
            </a:r>
            <a:r>
              <a:rPr lang="fr-FR" sz="2400" b="1" dirty="0" smtClean="0"/>
              <a:t>  Plan de continuité pédagogique</a:t>
            </a:r>
          </a:p>
          <a:p>
            <a:endParaRPr lang="fr-FR" sz="2400" b="1" dirty="0" smtClean="0"/>
          </a:p>
          <a:p>
            <a:pPr marL="0" lvl="1"/>
            <a:r>
              <a:rPr lang="fr-FR" sz="2400" b="1" dirty="0" smtClean="0">
                <a:solidFill>
                  <a:srgbClr val="FF0000"/>
                </a:solidFill>
              </a:rPr>
              <a:t>	 IV) QUESTIONS DIVERSES </a:t>
            </a:r>
          </a:p>
          <a:p>
            <a:endParaRPr lang="fr-FR" sz="2400" b="1" dirty="0" smtClean="0"/>
          </a:p>
          <a:p>
            <a:r>
              <a:rPr lang="fr-FR" sz="2400" b="1" dirty="0" smtClean="0"/>
              <a:t>	 - Poids des cartables</a:t>
            </a:r>
          </a:p>
          <a:p>
            <a:r>
              <a:rPr lang="fr-FR" sz="2400" b="1" dirty="0" smtClean="0"/>
              <a:t>	</a:t>
            </a:r>
          </a:p>
          <a:p>
            <a:r>
              <a:rPr lang="fr-FR" sz="2400" b="1" dirty="0" smtClean="0"/>
              <a:t>        	</a:t>
            </a:r>
            <a:endParaRPr lang="fr-FR" b="1" dirty="0" smtClean="0">
              <a:solidFill>
                <a:srgbClr val="FF0000"/>
              </a:solidFill>
            </a:endParaRPr>
          </a:p>
          <a:p>
            <a:pPr marL="857250" lvl="1" indent="-400050"/>
            <a:endParaRPr lang="fr-FR" sz="2400" b="1" dirty="0" smtClean="0"/>
          </a:p>
          <a:p>
            <a:pPr marL="857250" lvl="1" indent="-400050"/>
            <a:endParaRPr lang="fr-FR" b="1" dirty="0" smtClean="0">
              <a:solidFill>
                <a:srgbClr val="FF0000"/>
              </a:solidFill>
            </a:endParaRPr>
          </a:p>
          <a:p>
            <a:pPr marL="857250" lvl="1" indent="-400050"/>
            <a:r>
              <a:rPr lang="fr-FR" sz="2800" b="1" dirty="0" smtClean="0">
                <a:solidFill>
                  <a:srgbClr val="FF0000"/>
                </a:solidFill>
              </a:rPr>
              <a:t>                            </a:t>
            </a:r>
            <a:endParaRPr lang="fr-FR" sz="2800" b="1" strike="sngStrike" dirty="0" smtClean="0">
              <a:solidFill>
                <a:srgbClr val="FF0000"/>
              </a:solidFill>
            </a:endParaRPr>
          </a:p>
          <a:p>
            <a:pPr marL="400050" indent="-400050"/>
            <a:r>
              <a:rPr lang="fr-FR" dirty="0" smtClean="0"/>
              <a:t>	</a:t>
            </a:r>
          </a:p>
        </p:txBody>
      </p:sp>
    </p:spTree>
    <p:extLst>
      <p:ext uri="{BB962C8B-B14F-4D97-AF65-F5344CB8AC3E}">
        <p14:creationId xmlns:p14="http://schemas.microsoft.com/office/powerpoint/2010/main" xmlns="" val="1289806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2" y="193689"/>
            <a:ext cx="9155217" cy="1215135"/>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7976" y="278212"/>
              <a:ext cx="1026777" cy="1215134"/>
            </a:xfrm>
            <a:prstGeom prst="rect">
              <a:avLst/>
            </a:prstGeom>
          </p:spPr>
        </p:pic>
      </p:grpSp>
      <p:sp>
        <p:nvSpPr>
          <p:cNvPr id="10" name="ZoneTexte 9"/>
          <p:cNvSpPr txBox="1"/>
          <p:nvPr/>
        </p:nvSpPr>
        <p:spPr>
          <a:xfrm>
            <a:off x="0" y="2676349"/>
            <a:ext cx="9144000" cy="3724096"/>
          </a:xfrm>
          <a:prstGeom prst="rect">
            <a:avLst/>
          </a:prstGeom>
          <a:noFill/>
        </p:spPr>
        <p:txBody>
          <a:bodyPr wrap="square" rtlCol="0">
            <a:spAutoFit/>
          </a:bodyPr>
          <a:lstStyle/>
          <a:p>
            <a:pPr>
              <a:buFontTx/>
              <a:buChar char="-"/>
            </a:pPr>
            <a:r>
              <a:rPr lang="fr-FR" b="1" dirty="0" smtClean="0"/>
              <a:t> Article R.421-22 du code de l’Education </a:t>
            </a:r>
            <a:r>
              <a:rPr lang="fr-FR" dirty="0" smtClean="0"/>
              <a:t>relatif à la présence d’une Commission permanente: </a:t>
            </a:r>
          </a:p>
          <a:p>
            <a:r>
              <a:rPr lang="fr-FR" dirty="0" smtClean="0"/>
              <a:t> « Le conseil d'administration se prononce, lors de la première réunion qui suit le renouvellement de ses membres élus, sur la création d'une commission permanente et sur les compétences qu'il décide de lui déléguer . »</a:t>
            </a:r>
          </a:p>
          <a:p>
            <a:endParaRPr lang="fr-FR" dirty="0" smtClean="0"/>
          </a:p>
          <a:p>
            <a:r>
              <a:rPr lang="fr-FR" dirty="0" smtClean="0"/>
              <a:t>- </a:t>
            </a:r>
            <a:r>
              <a:rPr lang="fr-FR" b="1" dirty="0" smtClean="0"/>
              <a:t>Article R.421-25 du code de l’Education </a:t>
            </a:r>
            <a:r>
              <a:rPr lang="fr-FR" dirty="0" smtClean="0"/>
              <a:t>relatif à l’ordre du Jour.</a:t>
            </a:r>
          </a:p>
          <a:p>
            <a:r>
              <a:rPr lang="fr-FR" dirty="0" smtClean="0"/>
              <a:t>« Le chef d'établissement fixe l'ordre du jour, les dates et heures des séances du conseil d'administration en tenant compte, au titre des questions diverses, des demandes d'inscription que lui ont adressées les membres du conseil. »</a:t>
            </a:r>
          </a:p>
          <a:p>
            <a:endParaRPr lang="fr-FR" dirty="0" smtClean="0"/>
          </a:p>
          <a:p>
            <a:r>
              <a:rPr lang="fr-FR" dirty="0" smtClean="0"/>
              <a:t>							</a:t>
            </a:r>
            <a:r>
              <a:rPr lang="fr-FR" sz="2800" b="1" dirty="0" smtClean="0">
                <a:solidFill>
                  <a:srgbClr val="FF0000"/>
                </a:solidFill>
              </a:rPr>
              <a:t>(Acte n°2)</a:t>
            </a:r>
          </a:p>
          <a:p>
            <a:endParaRPr lang="fr-FR" sz="2800" dirty="0"/>
          </a:p>
        </p:txBody>
      </p:sp>
      <p:sp>
        <p:nvSpPr>
          <p:cNvPr id="9" name="ZoneTexte 8"/>
          <p:cNvSpPr txBox="1"/>
          <p:nvPr/>
        </p:nvSpPr>
        <p:spPr>
          <a:xfrm>
            <a:off x="0" y="1397000"/>
            <a:ext cx="9144001" cy="1569660"/>
          </a:xfrm>
          <a:prstGeom prst="rect">
            <a:avLst/>
          </a:prstGeom>
          <a:noFill/>
        </p:spPr>
        <p:txBody>
          <a:bodyPr wrap="square" rtlCol="0">
            <a:spAutoFit/>
          </a:bodyPr>
          <a:lstStyle/>
          <a:p>
            <a:pPr algn="ctr"/>
            <a:r>
              <a:rPr lang="fr-FR" sz="3200" b="1" dirty="0" smtClean="0">
                <a:solidFill>
                  <a:srgbClr val="FF0000"/>
                </a:solidFill>
              </a:rPr>
              <a:t>I - Organisation administrative</a:t>
            </a:r>
          </a:p>
          <a:p>
            <a:pPr algn="ctr"/>
            <a:r>
              <a:rPr lang="fr-FR" sz="3200" b="1" dirty="0" smtClean="0"/>
              <a:t>Nouvelles règles de fonctionnement du CA</a:t>
            </a:r>
            <a:endParaRPr lang="fr-FR" sz="3200" b="1" dirty="0" smtClean="0">
              <a:solidFill>
                <a:srgbClr val="FF0000"/>
              </a:solidFill>
            </a:endParaRPr>
          </a:p>
          <a:p>
            <a:pPr algn="ctr"/>
            <a:endParaRPr lang="fr-FR" sz="3200" b="1" dirty="0">
              <a:solidFill>
                <a:srgbClr val="FF0000"/>
              </a:solidFill>
            </a:endParaRPr>
          </a:p>
        </p:txBody>
      </p:sp>
    </p:spTree>
    <p:extLst>
      <p:ext uri="{BB962C8B-B14F-4D97-AF65-F5344CB8AC3E}">
        <p14:creationId xmlns:p14="http://schemas.microsoft.com/office/powerpoint/2010/main" xmlns="" val="1953635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2" y="193689"/>
            <a:ext cx="9155217" cy="1215135"/>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7976" y="278212"/>
              <a:ext cx="1026777" cy="1215134"/>
            </a:xfrm>
            <a:prstGeom prst="rect">
              <a:avLst/>
            </a:prstGeom>
          </p:spPr>
        </p:pic>
      </p:grpSp>
      <p:sp>
        <p:nvSpPr>
          <p:cNvPr id="10" name="ZoneTexte 9"/>
          <p:cNvSpPr txBox="1"/>
          <p:nvPr/>
        </p:nvSpPr>
        <p:spPr>
          <a:xfrm>
            <a:off x="11217" y="3473183"/>
            <a:ext cx="9144000" cy="2492990"/>
          </a:xfrm>
          <a:prstGeom prst="rect">
            <a:avLst/>
          </a:prstGeom>
          <a:noFill/>
        </p:spPr>
        <p:txBody>
          <a:bodyPr wrap="square" rtlCol="0">
            <a:spAutoFit/>
          </a:bodyPr>
          <a:lstStyle/>
          <a:p>
            <a:pPr algn="ctr"/>
            <a:r>
              <a:rPr lang="fr-FR" sz="2800" dirty="0" smtClean="0">
                <a:latin typeface="Arial Narrow" panose="020B0606020202030204" pitchFamily="34" charset="0"/>
              </a:rPr>
              <a:t> </a:t>
            </a:r>
          </a:p>
          <a:p>
            <a:pPr algn="ctr"/>
            <a:endParaRPr lang="fr-FR" sz="3200" b="1" dirty="0" smtClean="0">
              <a:solidFill>
                <a:srgbClr val="FF0000"/>
              </a:solidFill>
              <a:latin typeface="Arial Narrow" panose="020B0606020202030204" pitchFamily="34" charset="0"/>
            </a:endParaRPr>
          </a:p>
          <a:p>
            <a:pPr algn="ctr"/>
            <a:endParaRPr lang="fr-FR" sz="3200" b="1" dirty="0" smtClean="0">
              <a:solidFill>
                <a:srgbClr val="FF0000"/>
              </a:solidFill>
            </a:endParaRPr>
          </a:p>
          <a:p>
            <a:pPr algn="ctr"/>
            <a:endParaRPr lang="fr-FR" sz="3200" b="1" dirty="0" smtClean="0">
              <a:solidFill>
                <a:srgbClr val="FF0000"/>
              </a:solidFill>
            </a:endParaRPr>
          </a:p>
          <a:p>
            <a:pPr algn="ctr"/>
            <a:r>
              <a:rPr lang="fr-FR" sz="3200" b="1" dirty="0" smtClean="0">
                <a:solidFill>
                  <a:srgbClr val="FF0000"/>
                </a:solidFill>
              </a:rPr>
              <a:t>                                                               ( Acte n°3)</a:t>
            </a:r>
            <a:endParaRPr lang="fr-FR" sz="3200" b="1" dirty="0">
              <a:solidFill>
                <a:srgbClr val="FF0000"/>
              </a:solidFill>
            </a:endParaRPr>
          </a:p>
        </p:txBody>
      </p:sp>
      <p:sp>
        <p:nvSpPr>
          <p:cNvPr id="9" name="ZoneTexte 8"/>
          <p:cNvSpPr txBox="1"/>
          <p:nvPr/>
        </p:nvSpPr>
        <p:spPr>
          <a:xfrm>
            <a:off x="1" y="1378425"/>
            <a:ext cx="9144000" cy="6499014"/>
          </a:xfrm>
          <a:prstGeom prst="rect">
            <a:avLst/>
          </a:prstGeom>
          <a:noFill/>
        </p:spPr>
        <p:txBody>
          <a:bodyPr wrap="square" rtlCol="0">
            <a:spAutoFit/>
          </a:bodyPr>
          <a:lstStyle/>
          <a:p>
            <a:pPr algn="ctr"/>
            <a:r>
              <a:rPr lang="fr-FR" sz="3200" b="1" dirty="0" smtClean="0">
                <a:solidFill>
                  <a:srgbClr val="FF0000"/>
                </a:solidFill>
              </a:rPr>
              <a:t>I - Organisation administrative</a:t>
            </a:r>
          </a:p>
          <a:p>
            <a:pPr algn="ctr"/>
            <a:r>
              <a:rPr lang="fr-FR" sz="3200" b="1" dirty="0" smtClean="0"/>
              <a:t>Adoption du Règlement intérieur  du Conseil d’administration</a:t>
            </a:r>
          </a:p>
          <a:p>
            <a:pPr algn="ctr"/>
            <a:endParaRPr lang="fr-FR" sz="3200" b="1" dirty="0" smtClean="0"/>
          </a:p>
          <a:p>
            <a:pPr algn="ctr"/>
            <a:r>
              <a:rPr lang="fr-FR" sz="3200" dirty="0" smtClean="0"/>
              <a:t>Ce dernier a été corrigé pour prendre en compte les évolutions réglementaires liées au décret 1632                     du 21/12/2020</a:t>
            </a:r>
          </a:p>
          <a:p>
            <a:pPr algn="ctr"/>
            <a:endParaRPr lang="fr-FR" sz="3200" b="1" dirty="0" smtClean="0"/>
          </a:p>
          <a:p>
            <a:pPr algn="ctr"/>
            <a:endParaRPr lang="fr-FR" sz="3200" b="1" dirty="0" smtClean="0"/>
          </a:p>
          <a:p>
            <a:pPr algn="ctr"/>
            <a:endParaRPr lang="fr-FR" sz="3200" b="1" dirty="0" smtClean="0"/>
          </a:p>
          <a:p>
            <a:pPr algn="ctr"/>
            <a:endParaRPr lang="fr-FR" sz="3200" b="1" dirty="0" smtClean="0"/>
          </a:p>
          <a:p>
            <a:pPr algn="ctr"/>
            <a:endParaRPr lang="fr-FR" sz="3200" b="1" dirty="0" smtClean="0">
              <a:solidFill>
                <a:srgbClr val="FF0000"/>
              </a:solidFill>
            </a:endParaRPr>
          </a:p>
          <a:p>
            <a:pPr algn="ctr"/>
            <a:endParaRPr lang="fr-FR" sz="3200" b="1" dirty="0">
              <a:solidFill>
                <a:srgbClr val="FF0000"/>
              </a:solidFill>
            </a:endParaRPr>
          </a:p>
        </p:txBody>
      </p:sp>
    </p:spTree>
    <p:extLst>
      <p:ext uri="{BB962C8B-B14F-4D97-AF65-F5344CB8AC3E}">
        <p14:creationId xmlns:p14="http://schemas.microsoft.com/office/powerpoint/2010/main" xmlns="" val="1953635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11217" y="0"/>
            <a:ext cx="9155217" cy="1215135"/>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7976" y="278212"/>
              <a:ext cx="1026777" cy="1215134"/>
            </a:xfrm>
            <a:prstGeom prst="rect">
              <a:avLst/>
            </a:prstGeom>
          </p:spPr>
        </p:pic>
      </p:grpSp>
      <p:sp>
        <p:nvSpPr>
          <p:cNvPr id="9" name="ZoneTexte 8"/>
          <p:cNvSpPr txBox="1"/>
          <p:nvPr/>
        </p:nvSpPr>
        <p:spPr>
          <a:xfrm>
            <a:off x="0" y="556382"/>
            <a:ext cx="9418320" cy="5878532"/>
          </a:xfrm>
          <a:prstGeom prst="rect">
            <a:avLst/>
          </a:prstGeom>
          <a:noFill/>
        </p:spPr>
        <p:txBody>
          <a:bodyPr wrap="square" rtlCol="0">
            <a:spAutoFit/>
          </a:bodyPr>
          <a:lstStyle/>
          <a:p>
            <a:pPr algn="ctr"/>
            <a:r>
              <a:rPr lang="fr-FR" sz="3200" b="1" dirty="0" smtClean="0">
                <a:solidFill>
                  <a:srgbClr val="FF0000"/>
                </a:solidFill>
              </a:rPr>
              <a:t>       </a:t>
            </a:r>
          </a:p>
          <a:p>
            <a:pPr algn="ctr"/>
            <a:endParaRPr lang="fr-FR" sz="3200" b="1" dirty="0" smtClean="0">
              <a:solidFill>
                <a:srgbClr val="FF0000"/>
              </a:solidFill>
            </a:endParaRPr>
          </a:p>
          <a:p>
            <a:pPr algn="ctr"/>
            <a:r>
              <a:rPr lang="fr-FR" sz="3200" b="1" dirty="0" smtClean="0">
                <a:solidFill>
                  <a:srgbClr val="FF0000"/>
                </a:solidFill>
              </a:rPr>
              <a:t>   I - Organisation administrative</a:t>
            </a:r>
          </a:p>
          <a:p>
            <a:pPr algn="ctr"/>
            <a:r>
              <a:rPr lang="fr-FR" sz="3200" b="1" dirty="0" smtClean="0">
                <a:solidFill>
                  <a:srgbClr val="FF0000"/>
                </a:solidFill>
              </a:rPr>
              <a:t> </a:t>
            </a:r>
          </a:p>
          <a:p>
            <a:pPr algn="ctr"/>
            <a:r>
              <a:rPr lang="fr-FR" sz="3200" b="1" dirty="0" smtClean="0"/>
              <a:t>Installation des différentes commissions</a:t>
            </a:r>
          </a:p>
          <a:p>
            <a:pPr algn="ctr"/>
            <a:endParaRPr lang="fr-FR" sz="3200" b="1" dirty="0" smtClean="0">
              <a:solidFill>
                <a:srgbClr val="FF0000"/>
              </a:solidFill>
            </a:endParaRPr>
          </a:p>
          <a:p>
            <a:r>
              <a:rPr lang="fr-FR" sz="3200" b="1" dirty="0" smtClean="0"/>
              <a:t>	- </a:t>
            </a:r>
            <a:r>
              <a:rPr lang="fr-FR" sz="2400" b="1" dirty="0" smtClean="0"/>
              <a:t>Conseil de discipline:   (14 Membres</a:t>
            </a:r>
            <a:r>
              <a:rPr lang="fr-FR" sz="2400" b="1" dirty="0" smtClean="0"/>
              <a:t>)</a:t>
            </a:r>
            <a:endParaRPr lang="fr-FR" sz="2400" b="1" dirty="0" smtClean="0"/>
          </a:p>
          <a:p>
            <a:endParaRPr lang="fr-FR" sz="2400" b="1" dirty="0" smtClean="0"/>
          </a:p>
          <a:p>
            <a:r>
              <a:rPr lang="fr-FR" sz="2400" b="1" dirty="0" smtClean="0"/>
              <a:t>	</a:t>
            </a:r>
            <a:r>
              <a:rPr lang="fr-FR" sz="3200" b="1" dirty="0" smtClean="0"/>
              <a:t>-</a:t>
            </a:r>
            <a:r>
              <a:rPr lang="fr-FR" sz="2400" b="1" dirty="0" smtClean="0"/>
              <a:t> Commission hygiène et sécurité: (15 Membres</a:t>
            </a:r>
            <a:r>
              <a:rPr lang="fr-FR" sz="2400" b="1" dirty="0" smtClean="0"/>
              <a:t>)</a:t>
            </a:r>
            <a:endParaRPr lang="fr-FR" sz="2400" b="1" dirty="0" smtClean="0"/>
          </a:p>
          <a:p>
            <a:pPr algn="ctr"/>
            <a:endParaRPr lang="fr-FR" sz="3200" b="1" dirty="0" smtClean="0">
              <a:solidFill>
                <a:srgbClr val="FF0000"/>
              </a:solidFill>
            </a:endParaRPr>
          </a:p>
          <a:p>
            <a:pPr algn="ctr"/>
            <a:r>
              <a:rPr lang="fr-FR" sz="3200" b="1" dirty="0" smtClean="0">
                <a:solidFill>
                  <a:srgbClr val="FF0000"/>
                </a:solidFill>
              </a:rPr>
              <a:t>						</a:t>
            </a:r>
            <a:endParaRPr lang="fr-FR" sz="2400" b="1" dirty="0" smtClean="0">
              <a:solidFill>
                <a:srgbClr val="FF0000"/>
              </a:solidFill>
            </a:endParaRPr>
          </a:p>
          <a:p>
            <a:pPr algn="ctr"/>
            <a:endParaRPr lang="fr-FR" sz="3200" b="1" dirty="0">
              <a:solidFill>
                <a:srgbClr val="FF0000"/>
              </a:solidFill>
            </a:endParaRPr>
          </a:p>
        </p:txBody>
      </p:sp>
    </p:spTree>
    <p:extLst>
      <p:ext uri="{BB962C8B-B14F-4D97-AF65-F5344CB8AC3E}">
        <p14:creationId xmlns:p14="http://schemas.microsoft.com/office/powerpoint/2010/main" xmlns="" val="1953635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11217" y="0"/>
            <a:ext cx="9155217" cy="1215135"/>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7976" y="278212"/>
              <a:ext cx="1026777" cy="1215134"/>
            </a:xfrm>
            <a:prstGeom prst="rect">
              <a:avLst/>
            </a:prstGeom>
          </p:spPr>
        </p:pic>
      </p:grpSp>
      <p:sp>
        <p:nvSpPr>
          <p:cNvPr id="9" name="ZoneTexte 8"/>
          <p:cNvSpPr txBox="1"/>
          <p:nvPr/>
        </p:nvSpPr>
        <p:spPr>
          <a:xfrm>
            <a:off x="0" y="884646"/>
            <a:ext cx="9144000" cy="1077218"/>
          </a:xfrm>
          <a:prstGeom prst="rect">
            <a:avLst/>
          </a:prstGeom>
          <a:noFill/>
        </p:spPr>
        <p:txBody>
          <a:bodyPr wrap="square" rtlCol="0">
            <a:spAutoFit/>
          </a:bodyPr>
          <a:lstStyle/>
          <a:p>
            <a:pPr algn="ctr"/>
            <a:r>
              <a:rPr lang="fr-FR" sz="3200" b="1" dirty="0" smtClean="0">
                <a:solidFill>
                  <a:srgbClr val="FF0000"/>
                </a:solidFill>
              </a:rPr>
              <a:t>       I) Organisation administrative</a:t>
            </a:r>
          </a:p>
          <a:p>
            <a:pPr algn="ctr"/>
            <a:r>
              <a:rPr lang="fr-FR" sz="3200" b="1" dirty="0" smtClean="0"/>
              <a:t>Composition du Conseil pédagogique</a:t>
            </a:r>
            <a:endParaRPr lang="fr-FR" sz="3200" b="1" dirty="0"/>
          </a:p>
        </p:txBody>
      </p:sp>
      <p:sp>
        <p:nvSpPr>
          <p:cNvPr id="1025" name="Rectangle 1"/>
          <p:cNvSpPr>
            <a:spLocks noChangeArrowheads="1"/>
          </p:cNvSpPr>
          <p:nvPr/>
        </p:nvSpPr>
        <p:spPr bwMode="auto">
          <a:xfrm>
            <a:off x="5562601" y="2777068"/>
            <a:ext cx="332740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M.Baus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Mme Lopez</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M </a:t>
            </a:r>
            <a:r>
              <a:rPr kumimoji="0" lang="fr-FR" sz="20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Jacquemet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algn="just" eaLnBrk="0" fontAlgn="base" hangingPunct="0">
              <a:spcBef>
                <a:spcPct val="0"/>
              </a:spcBef>
              <a:spcAft>
                <a:spcPct val="0"/>
              </a:spcAft>
            </a:pPr>
            <a:r>
              <a:rPr lang="fr-FR" sz="2000" dirty="0" smtClean="0">
                <a:latin typeface="Calibri" pitchFamily="34" charset="0"/>
                <a:ea typeface="Times New Roman" pitchFamily="18" charset="0"/>
                <a:cs typeface="Calibri" pitchFamily="34" charset="0"/>
              </a:rPr>
              <a:t>M Salinas </a:t>
            </a:r>
            <a:endParaRPr lang="fr-FR" sz="2000"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ZoneTexte 7"/>
          <p:cNvSpPr txBox="1"/>
          <p:nvPr/>
        </p:nvSpPr>
        <p:spPr>
          <a:xfrm>
            <a:off x="381000" y="2194560"/>
            <a:ext cx="4478383" cy="3785652"/>
          </a:xfrm>
          <a:prstGeom prst="rect">
            <a:avLst/>
          </a:prstGeom>
          <a:noFill/>
        </p:spPr>
        <p:txBody>
          <a:bodyPr wrap="square" rtlCol="0">
            <a:spAutoFit/>
          </a:bodyPr>
          <a:lstStyle/>
          <a:p>
            <a:pPr lvl="0" algn="just" eaLnBrk="0" fontAlgn="base" hangingPunct="0">
              <a:spcBef>
                <a:spcPct val="0"/>
              </a:spcBef>
              <a:spcAft>
                <a:spcPct val="0"/>
              </a:spcAft>
            </a:pPr>
            <a:r>
              <a:rPr lang="fr-FR" sz="2000" dirty="0" smtClean="0">
                <a:latin typeface="Calibri" pitchFamily="34" charset="0"/>
                <a:ea typeface="Times New Roman" pitchFamily="18" charset="0"/>
                <a:cs typeface="Calibri" pitchFamily="34" charset="0"/>
              </a:rPr>
              <a:t>Mme </a:t>
            </a:r>
            <a:r>
              <a:rPr lang="fr-FR" sz="2000" dirty="0" err="1" smtClean="0">
                <a:latin typeface="Calibri" pitchFamily="34" charset="0"/>
                <a:ea typeface="Times New Roman" pitchFamily="18" charset="0"/>
                <a:cs typeface="Calibri" pitchFamily="34" charset="0"/>
              </a:rPr>
              <a:t>Gaio</a:t>
            </a:r>
            <a:r>
              <a:rPr lang="fr-FR" sz="2000" dirty="0" smtClean="0">
                <a:latin typeface="Calibri" pitchFamily="34" charset="0"/>
                <a:ea typeface="Times New Roman" pitchFamily="18" charset="0"/>
                <a:cs typeface="Calibri" pitchFamily="34" charset="0"/>
              </a:rPr>
              <a:t>:  documentation</a:t>
            </a:r>
            <a:endParaRPr lang="fr-FR" sz="2000" dirty="0" smtClean="0">
              <a:latin typeface="Arial" pitchFamily="34" charset="0"/>
              <a:cs typeface="Arial" pitchFamily="34" charset="0"/>
            </a:endParaRPr>
          </a:p>
          <a:p>
            <a:pPr lvl="0" algn="just" eaLnBrk="0" fontAlgn="base" hangingPunct="0">
              <a:spcBef>
                <a:spcPct val="0"/>
              </a:spcBef>
              <a:spcAft>
                <a:spcPct val="0"/>
              </a:spcAft>
            </a:pPr>
            <a:r>
              <a:rPr lang="fr-FR" sz="2000" dirty="0" err="1" smtClean="0">
                <a:latin typeface="Calibri" pitchFamily="34" charset="0"/>
                <a:ea typeface="Times New Roman" pitchFamily="18" charset="0"/>
                <a:cs typeface="Calibri" pitchFamily="34" charset="0"/>
              </a:rPr>
              <a:t>M.Dupuis</a:t>
            </a:r>
            <a:r>
              <a:rPr lang="fr-FR" sz="2000" dirty="0" smtClean="0">
                <a:latin typeface="Calibri" pitchFamily="34" charset="0"/>
                <a:ea typeface="Times New Roman" pitchFamily="18" charset="0"/>
                <a:cs typeface="Calibri" pitchFamily="34" charset="0"/>
              </a:rPr>
              <a:t> : EPS</a:t>
            </a:r>
            <a:endParaRPr lang="fr-FR" sz="2000" dirty="0" smtClean="0">
              <a:latin typeface="Arial" pitchFamily="34" charset="0"/>
              <a:cs typeface="Arial" pitchFamily="34" charset="0"/>
            </a:endParaRPr>
          </a:p>
          <a:p>
            <a:pPr lvl="0" algn="just" eaLnBrk="0" fontAlgn="base" hangingPunct="0">
              <a:spcBef>
                <a:spcPct val="0"/>
              </a:spcBef>
              <a:spcAft>
                <a:spcPct val="0"/>
              </a:spcAft>
            </a:pPr>
            <a:r>
              <a:rPr lang="fr-FR" sz="2000" dirty="0" smtClean="0">
                <a:latin typeface="Calibri" pitchFamily="34" charset="0"/>
                <a:ea typeface="Times New Roman" pitchFamily="18" charset="0"/>
                <a:cs typeface="Calibri" pitchFamily="34" charset="0"/>
              </a:rPr>
              <a:t>Mme </a:t>
            </a:r>
            <a:r>
              <a:rPr lang="fr-FR" sz="2000" dirty="0" err="1" smtClean="0">
                <a:latin typeface="Calibri" pitchFamily="34" charset="0"/>
                <a:ea typeface="Times New Roman" pitchFamily="18" charset="0"/>
                <a:cs typeface="Calibri" pitchFamily="34" charset="0"/>
              </a:rPr>
              <a:t>Chowanski</a:t>
            </a:r>
            <a:r>
              <a:rPr lang="fr-FR" sz="2000" dirty="0" smtClean="0">
                <a:latin typeface="Calibri" pitchFamily="34" charset="0"/>
                <a:ea typeface="Times New Roman" pitchFamily="18" charset="0"/>
                <a:cs typeface="Calibri" pitchFamily="34" charset="0"/>
              </a:rPr>
              <a:t>: Mathématiques</a:t>
            </a:r>
            <a:endParaRPr lang="fr-FR" sz="2000" dirty="0" smtClean="0">
              <a:latin typeface="Arial" pitchFamily="34" charset="0"/>
              <a:cs typeface="Arial" pitchFamily="34" charset="0"/>
            </a:endParaRPr>
          </a:p>
          <a:p>
            <a:pPr lvl="0" algn="just" eaLnBrk="0" fontAlgn="base" hangingPunct="0">
              <a:spcBef>
                <a:spcPct val="0"/>
              </a:spcBef>
              <a:spcAft>
                <a:spcPct val="0"/>
              </a:spcAft>
            </a:pPr>
            <a:r>
              <a:rPr lang="fr-FR" sz="2000" dirty="0" smtClean="0">
                <a:latin typeface="Calibri" pitchFamily="34" charset="0"/>
                <a:ea typeface="Times New Roman" pitchFamily="18" charset="0"/>
                <a:cs typeface="Calibri" pitchFamily="34" charset="0"/>
              </a:rPr>
              <a:t>Mme Zani: Lettres</a:t>
            </a:r>
            <a:endParaRPr lang="fr-FR" sz="2000" dirty="0" smtClean="0">
              <a:latin typeface="Arial" pitchFamily="34" charset="0"/>
              <a:cs typeface="Arial" pitchFamily="34" charset="0"/>
            </a:endParaRPr>
          </a:p>
          <a:p>
            <a:pPr lvl="0" algn="just" eaLnBrk="0" fontAlgn="base" hangingPunct="0">
              <a:spcBef>
                <a:spcPct val="0"/>
              </a:spcBef>
              <a:spcAft>
                <a:spcPct val="0"/>
              </a:spcAft>
            </a:pPr>
            <a:r>
              <a:rPr lang="fr-FR" sz="2000" dirty="0" smtClean="0">
                <a:latin typeface="Calibri" pitchFamily="34" charset="0"/>
                <a:ea typeface="Times New Roman" pitchFamily="18" charset="0"/>
                <a:cs typeface="Calibri" pitchFamily="34" charset="0"/>
              </a:rPr>
              <a:t>Mme </a:t>
            </a:r>
            <a:r>
              <a:rPr lang="fr-FR" sz="2000" dirty="0" err="1" smtClean="0">
                <a:latin typeface="Calibri" pitchFamily="34" charset="0"/>
                <a:ea typeface="Times New Roman" pitchFamily="18" charset="0"/>
                <a:cs typeface="Calibri" pitchFamily="34" charset="0"/>
              </a:rPr>
              <a:t>Mabilon</a:t>
            </a:r>
            <a:r>
              <a:rPr lang="fr-FR" sz="2000" dirty="0" smtClean="0">
                <a:latin typeface="Calibri" pitchFamily="34" charset="0"/>
                <a:ea typeface="Times New Roman" pitchFamily="18" charset="0"/>
                <a:cs typeface="Calibri" pitchFamily="34" charset="0"/>
              </a:rPr>
              <a:t>: Anglais </a:t>
            </a:r>
            <a:endParaRPr lang="fr-FR" sz="2000" dirty="0" smtClean="0">
              <a:latin typeface="Arial" pitchFamily="34" charset="0"/>
              <a:cs typeface="Arial" pitchFamily="34" charset="0"/>
            </a:endParaRPr>
          </a:p>
          <a:p>
            <a:pPr lvl="0" algn="just" eaLnBrk="0" fontAlgn="base" hangingPunct="0">
              <a:spcBef>
                <a:spcPct val="0"/>
              </a:spcBef>
              <a:spcAft>
                <a:spcPct val="0"/>
              </a:spcAft>
            </a:pPr>
            <a:r>
              <a:rPr lang="fr-FR" sz="2000" dirty="0" smtClean="0">
                <a:latin typeface="Calibri" pitchFamily="34" charset="0"/>
                <a:ea typeface="Times New Roman" pitchFamily="18" charset="0"/>
                <a:cs typeface="Calibri" pitchFamily="34" charset="0"/>
              </a:rPr>
              <a:t>M. Ruer: Histoire-géographie </a:t>
            </a:r>
            <a:endParaRPr lang="fr-FR" sz="2000" dirty="0" smtClean="0">
              <a:latin typeface="Arial" pitchFamily="34" charset="0"/>
              <a:cs typeface="Arial" pitchFamily="34" charset="0"/>
            </a:endParaRPr>
          </a:p>
          <a:p>
            <a:pPr lvl="0" algn="just" eaLnBrk="0" fontAlgn="base" hangingPunct="0">
              <a:spcBef>
                <a:spcPct val="0"/>
              </a:spcBef>
              <a:spcAft>
                <a:spcPct val="0"/>
              </a:spcAft>
            </a:pPr>
            <a:r>
              <a:rPr lang="fr-FR" sz="2000" dirty="0" smtClean="0">
                <a:latin typeface="Calibri" pitchFamily="34" charset="0"/>
                <a:ea typeface="Times New Roman" pitchFamily="18" charset="0"/>
                <a:cs typeface="Calibri" pitchFamily="34" charset="0"/>
              </a:rPr>
              <a:t>Mme </a:t>
            </a:r>
            <a:r>
              <a:rPr lang="fr-FR" sz="2000" dirty="0" err="1" smtClean="0">
                <a:latin typeface="Calibri" pitchFamily="34" charset="0"/>
                <a:ea typeface="Times New Roman" pitchFamily="18" charset="0"/>
                <a:cs typeface="Calibri" pitchFamily="34" charset="0"/>
              </a:rPr>
              <a:t>Cassu</a:t>
            </a:r>
            <a:r>
              <a:rPr lang="fr-FR" sz="2000" dirty="0" smtClean="0">
                <a:latin typeface="Calibri" pitchFamily="34" charset="0"/>
                <a:ea typeface="Times New Roman" pitchFamily="18" charset="0"/>
                <a:cs typeface="Calibri" pitchFamily="34" charset="0"/>
              </a:rPr>
              <a:t>: Arts </a:t>
            </a:r>
            <a:endParaRPr lang="fr-FR" sz="2000" dirty="0" smtClean="0">
              <a:latin typeface="Arial" pitchFamily="34" charset="0"/>
              <a:cs typeface="Arial" pitchFamily="34" charset="0"/>
            </a:endParaRPr>
          </a:p>
          <a:p>
            <a:pPr lvl="0" algn="just" eaLnBrk="0" fontAlgn="base" hangingPunct="0">
              <a:spcBef>
                <a:spcPct val="0"/>
              </a:spcBef>
              <a:spcAft>
                <a:spcPct val="0"/>
              </a:spcAft>
            </a:pPr>
            <a:r>
              <a:rPr lang="fr-FR" sz="2000" dirty="0" smtClean="0">
                <a:latin typeface="Calibri" pitchFamily="34" charset="0"/>
                <a:ea typeface="Times New Roman" pitchFamily="18" charset="0"/>
                <a:cs typeface="Calibri" pitchFamily="34" charset="0"/>
              </a:rPr>
              <a:t>M. Lamourette: SEGPA</a:t>
            </a:r>
            <a:endParaRPr lang="fr-FR" sz="2000" dirty="0" smtClean="0">
              <a:latin typeface="Arial" pitchFamily="34" charset="0"/>
              <a:cs typeface="Arial" pitchFamily="34" charset="0"/>
            </a:endParaRPr>
          </a:p>
          <a:p>
            <a:pPr lvl="0" algn="just" eaLnBrk="0" fontAlgn="base" hangingPunct="0">
              <a:spcBef>
                <a:spcPct val="0"/>
              </a:spcBef>
              <a:spcAft>
                <a:spcPct val="0"/>
              </a:spcAft>
            </a:pPr>
            <a:r>
              <a:rPr lang="fr-FR" sz="2000" dirty="0" smtClean="0">
                <a:latin typeface="Calibri" pitchFamily="34" charset="0"/>
                <a:ea typeface="Times New Roman" pitchFamily="18" charset="0"/>
                <a:cs typeface="Calibri" pitchFamily="34" charset="0"/>
              </a:rPr>
              <a:t>Mme </a:t>
            </a:r>
            <a:r>
              <a:rPr lang="fr-FR" sz="2000" dirty="0" err="1" smtClean="0">
                <a:latin typeface="Calibri" pitchFamily="34" charset="0"/>
                <a:ea typeface="Times New Roman" pitchFamily="18" charset="0"/>
                <a:cs typeface="Calibri" pitchFamily="34" charset="0"/>
              </a:rPr>
              <a:t>Morisson</a:t>
            </a:r>
            <a:r>
              <a:rPr lang="fr-FR" sz="2000" dirty="0" smtClean="0">
                <a:latin typeface="Calibri" pitchFamily="34" charset="0"/>
                <a:ea typeface="Times New Roman" pitchFamily="18" charset="0"/>
                <a:cs typeface="Calibri" pitchFamily="34" charset="0"/>
              </a:rPr>
              <a:t> : Sciences</a:t>
            </a:r>
            <a:endParaRPr lang="fr-FR" sz="2000" dirty="0" smtClean="0">
              <a:latin typeface="Arial" pitchFamily="34" charset="0"/>
              <a:cs typeface="Arial" pitchFamily="34" charset="0"/>
            </a:endParaRPr>
          </a:p>
          <a:p>
            <a:pPr lvl="0" algn="just" eaLnBrk="0" fontAlgn="base" hangingPunct="0">
              <a:spcBef>
                <a:spcPct val="0"/>
              </a:spcBef>
              <a:spcAft>
                <a:spcPct val="0"/>
              </a:spcAft>
            </a:pPr>
            <a:r>
              <a:rPr lang="fr-FR" sz="2000" dirty="0" smtClean="0">
                <a:latin typeface="Calibri" pitchFamily="34" charset="0"/>
                <a:ea typeface="Times New Roman" pitchFamily="18" charset="0"/>
                <a:cs typeface="Calibri" pitchFamily="34" charset="0"/>
              </a:rPr>
              <a:t>Mme </a:t>
            </a:r>
            <a:r>
              <a:rPr lang="fr-FR" sz="2000" dirty="0" err="1" smtClean="0">
                <a:latin typeface="Calibri" pitchFamily="34" charset="0"/>
                <a:ea typeface="Times New Roman" pitchFamily="18" charset="0"/>
                <a:cs typeface="Calibri" pitchFamily="34" charset="0"/>
              </a:rPr>
              <a:t>Lauret</a:t>
            </a:r>
            <a:r>
              <a:rPr lang="fr-FR" sz="2000" dirty="0" smtClean="0">
                <a:latin typeface="Calibri" pitchFamily="34" charset="0"/>
                <a:ea typeface="Times New Roman" pitchFamily="18" charset="0"/>
                <a:cs typeface="Calibri" pitchFamily="34" charset="0"/>
              </a:rPr>
              <a:t> </a:t>
            </a:r>
            <a:r>
              <a:rPr lang="fr-FR" sz="2000" dirty="0" err="1" smtClean="0">
                <a:latin typeface="Calibri" pitchFamily="34" charset="0"/>
                <a:ea typeface="Times New Roman" pitchFamily="18" charset="0"/>
                <a:cs typeface="Calibri" pitchFamily="34" charset="0"/>
              </a:rPr>
              <a:t>Douard</a:t>
            </a:r>
            <a:r>
              <a:rPr lang="fr-FR" sz="2000" dirty="0" smtClean="0">
                <a:latin typeface="Calibri" pitchFamily="34" charset="0"/>
                <a:ea typeface="Times New Roman" pitchFamily="18" charset="0"/>
                <a:cs typeface="Calibri" pitchFamily="34" charset="0"/>
              </a:rPr>
              <a:t>: Sciences </a:t>
            </a:r>
            <a:endParaRPr lang="fr-FR" sz="2000" dirty="0" smtClean="0">
              <a:latin typeface="Arial" pitchFamily="34" charset="0"/>
              <a:cs typeface="Arial" pitchFamily="34" charset="0"/>
            </a:endParaRPr>
          </a:p>
          <a:p>
            <a:pPr lvl="0" algn="just" eaLnBrk="0" fontAlgn="base" hangingPunct="0">
              <a:spcBef>
                <a:spcPct val="0"/>
              </a:spcBef>
              <a:spcAft>
                <a:spcPct val="0"/>
              </a:spcAft>
            </a:pPr>
            <a:r>
              <a:rPr lang="fr-FR" sz="2000" dirty="0" smtClean="0">
                <a:latin typeface="Calibri" pitchFamily="34" charset="0"/>
                <a:ea typeface="Times New Roman" pitchFamily="18" charset="0"/>
                <a:cs typeface="Calibri" pitchFamily="34" charset="0"/>
              </a:rPr>
              <a:t>M Garcia : langue-vivante 2 </a:t>
            </a:r>
          </a:p>
          <a:p>
            <a:pPr algn="just" eaLnBrk="0" fontAlgn="base" hangingPunct="0">
              <a:spcBef>
                <a:spcPct val="0"/>
              </a:spcBef>
              <a:spcAft>
                <a:spcPct val="0"/>
              </a:spcAft>
            </a:pPr>
            <a:r>
              <a:rPr lang="fr-FR" sz="2000" dirty="0" smtClean="0">
                <a:latin typeface="Calibri" pitchFamily="34" charset="0"/>
                <a:ea typeface="Times New Roman" pitchFamily="18" charset="0"/>
                <a:cs typeface="Calibri" pitchFamily="34" charset="0"/>
              </a:rPr>
              <a:t>M. Devulder : AED</a:t>
            </a:r>
            <a:endParaRPr lang="fr-FR" sz="2000" dirty="0" smtClean="0">
              <a:latin typeface="Arial" pitchFamily="34" charset="0"/>
              <a:cs typeface="Arial" pitchFamily="34" charset="0"/>
            </a:endParaRPr>
          </a:p>
        </p:txBody>
      </p:sp>
    </p:spTree>
    <p:extLst>
      <p:ext uri="{BB962C8B-B14F-4D97-AF65-F5344CB8AC3E}">
        <p14:creationId xmlns:p14="http://schemas.microsoft.com/office/powerpoint/2010/main" xmlns="" val="1953635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2" y="193689"/>
            <a:ext cx="9155217" cy="1215135"/>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7976" y="278212"/>
              <a:ext cx="1026777" cy="1215134"/>
            </a:xfrm>
            <a:prstGeom prst="rect">
              <a:avLst/>
            </a:prstGeom>
          </p:spPr>
        </p:pic>
      </p:grpSp>
      <p:sp>
        <p:nvSpPr>
          <p:cNvPr id="10" name="ZoneTexte 9"/>
          <p:cNvSpPr txBox="1"/>
          <p:nvPr/>
        </p:nvSpPr>
        <p:spPr>
          <a:xfrm>
            <a:off x="11217" y="3473183"/>
            <a:ext cx="9144000" cy="523220"/>
          </a:xfrm>
          <a:prstGeom prst="rect">
            <a:avLst/>
          </a:prstGeom>
          <a:noFill/>
        </p:spPr>
        <p:txBody>
          <a:bodyPr wrap="square" rtlCol="0">
            <a:spAutoFit/>
          </a:bodyPr>
          <a:lstStyle/>
          <a:p>
            <a:pPr algn="ctr"/>
            <a:r>
              <a:rPr lang="fr-FR" sz="2800" dirty="0" smtClean="0">
                <a:latin typeface="Arial Narrow" panose="020B0606020202030204" pitchFamily="34" charset="0"/>
              </a:rPr>
              <a:t> </a:t>
            </a:r>
          </a:p>
        </p:txBody>
      </p:sp>
      <p:sp>
        <p:nvSpPr>
          <p:cNvPr id="9" name="ZoneTexte 8"/>
          <p:cNvSpPr txBox="1"/>
          <p:nvPr/>
        </p:nvSpPr>
        <p:spPr>
          <a:xfrm>
            <a:off x="457200" y="1210733"/>
            <a:ext cx="8306284" cy="5139869"/>
          </a:xfrm>
          <a:prstGeom prst="rect">
            <a:avLst/>
          </a:prstGeom>
          <a:noFill/>
        </p:spPr>
        <p:txBody>
          <a:bodyPr wrap="square" rtlCol="0">
            <a:spAutoFit/>
          </a:bodyPr>
          <a:lstStyle/>
          <a:p>
            <a:pPr algn="ctr"/>
            <a:r>
              <a:rPr lang="fr-FR" sz="3200" b="1" dirty="0" smtClean="0">
                <a:solidFill>
                  <a:srgbClr val="FF0000"/>
                </a:solidFill>
              </a:rPr>
              <a:t>I - Organisation administrative</a:t>
            </a:r>
          </a:p>
          <a:p>
            <a:pPr algn="ctr"/>
            <a:r>
              <a:rPr lang="fr-FR" sz="3200" b="1" dirty="0" smtClean="0"/>
              <a:t>Eléments de calendrier</a:t>
            </a:r>
          </a:p>
          <a:p>
            <a:r>
              <a:rPr lang="fr-FR" sz="2400" dirty="0" smtClean="0"/>
              <a:t>-</a:t>
            </a:r>
            <a:r>
              <a:rPr lang="fr-FR" sz="2400" b="1" dirty="0" smtClean="0">
                <a:solidFill>
                  <a:srgbClr val="FF0000"/>
                </a:solidFill>
              </a:rPr>
              <a:t> </a:t>
            </a:r>
            <a:r>
              <a:rPr lang="fr-FR" sz="2400" dirty="0" smtClean="0"/>
              <a:t>12 et 14 </a:t>
            </a:r>
            <a:r>
              <a:rPr lang="fr-FR" sz="2400" dirty="0" err="1" smtClean="0"/>
              <a:t>oct</a:t>
            </a:r>
            <a:r>
              <a:rPr lang="fr-FR" sz="2400" dirty="0" smtClean="0"/>
              <a:t>: Sortie à </a:t>
            </a:r>
            <a:r>
              <a:rPr lang="fr-FR" sz="2400" dirty="0" err="1" smtClean="0"/>
              <a:t>Izieu</a:t>
            </a:r>
            <a:r>
              <a:rPr lang="fr-FR" sz="2400" dirty="0" smtClean="0"/>
              <a:t> (classes de 3</a:t>
            </a:r>
            <a:r>
              <a:rPr lang="fr-FR" sz="2400" baseline="30000" dirty="0" smtClean="0"/>
              <a:t>ème</a:t>
            </a:r>
            <a:r>
              <a:rPr lang="fr-FR" sz="2400" dirty="0" smtClean="0"/>
              <a:t>)</a:t>
            </a:r>
          </a:p>
          <a:p>
            <a:pPr>
              <a:buFontTx/>
              <a:buChar char="-"/>
            </a:pPr>
            <a:r>
              <a:rPr lang="fr-FR" sz="2400" dirty="0" smtClean="0"/>
              <a:t> 19 </a:t>
            </a:r>
            <a:r>
              <a:rPr lang="fr-FR" sz="2400" dirty="0" err="1" smtClean="0"/>
              <a:t>oct</a:t>
            </a:r>
            <a:r>
              <a:rPr lang="fr-FR" sz="2400" dirty="0" smtClean="0"/>
              <a:t> : présentation atelier cirque (classes de 5</a:t>
            </a:r>
            <a:r>
              <a:rPr lang="fr-FR" sz="2400" baseline="30000" dirty="0" smtClean="0"/>
              <a:t>ème</a:t>
            </a:r>
            <a:r>
              <a:rPr lang="fr-FR" sz="2400" dirty="0" smtClean="0"/>
              <a:t>)</a:t>
            </a:r>
          </a:p>
          <a:p>
            <a:pPr>
              <a:buFontTx/>
              <a:buChar char="-"/>
            </a:pPr>
            <a:r>
              <a:rPr lang="fr-FR" sz="2400" dirty="0" smtClean="0"/>
              <a:t> 15 au 26 </a:t>
            </a:r>
            <a:r>
              <a:rPr lang="fr-FR" sz="2400" dirty="0" err="1" smtClean="0"/>
              <a:t>nov</a:t>
            </a:r>
            <a:r>
              <a:rPr lang="fr-FR" sz="2400" dirty="0" smtClean="0"/>
              <a:t> : stages 3</a:t>
            </a:r>
            <a:r>
              <a:rPr lang="fr-FR" sz="2400" baseline="30000" dirty="0" smtClean="0"/>
              <a:t>ème</a:t>
            </a:r>
            <a:r>
              <a:rPr lang="fr-FR" sz="2400" dirty="0" smtClean="0"/>
              <a:t> HAS</a:t>
            </a:r>
          </a:p>
          <a:p>
            <a:pPr>
              <a:buFontTx/>
              <a:buChar char="-"/>
            </a:pPr>
            <a:r>
              <a:rPr lang="fr-FR" sz="2400" dirty="0" smtClean="0"/>
              <a:t> 22 </a:t>
            </a:r>
            <a:r>
              <a:rPr lang="fr-FR" sz="2400" dirty="0" err="1" smtClean="0"/>
              <a:t>nov</a:t>
            </a:r>
            <a:r>
              <a:rPr lang="fr-FR" sz="2400" dirty="0" smtClean="0"/>
              <a:t> au 3 </a:t>
            </a:r>
            <a:r>
              <a:rPr lang="fr-FR" sz="2400" dirty="0" err="1" smtClean="0"/>
              <a:t>déc</a:t>
            </a:r>
            <a:r>
              <a:rPr lang="fr-FR" sz="2400" dirty="0" smtClean="0"/>
              <a:t> : stages 3</a:t>
            </a:r>
            <a:r>
              <a:rPr lang="fr-FR" sz="2400" baseline="30000" dirty="0" smtClean="0"/>
              <a:t>ème</a:t>
            </a:r>
            <a:r>
              <a:rPr lang="fr-FR" sz="2400" dirty="0" smtClean="0"/>
              <a:t> HAB</a:t>
            </a:r>
          </a:p>
          <a:p>
            <a:pPr>
              <a:buFontTx/>
              <a:buChar char="-"/>
            </a:pPr>
            <a:r>
              <a:rPr lang="fr-FR" sz="2400" dirty="0" smtClean="0"/>
              <a:t> 21 au 24 </a:t>
            </a:r>
            <a:r>
              <a:rPr lang="fr-FR" sz="2400" dirty="0" err="1" smtClean="0"/>
              <a:t>nov</a:t>
            </a:r>
            <a:r>
              <a:rPr lang="fr-FR" sz="2400" dirty="0" smtClean="0"/>
              <a:t>: arrêt des notes du 1</a:t>
            </a:r>
            <a:r>
              <a:rPr lang="fr-FR" sz="2400" baseline="30000" dirty="0" smtClean="0"/>
              <a:t>er</a:t>
            </a:r>
            <a:r>
              <a:rPr lang="fr-FR" sz="2400" dirty="0" smtClean="0"/>
              <a:t> trimestre</a:t>
            </a:r>
          </a:p>
          <a:p>
            <a:pPr>
              <a:buFontTx/>
              <a:buChar char="-"/>
            </a:pPr>
            <a:r>
              <a:rPr lang="fr-FR" sz="2400" dirty="0" smtClean="0"/>
              <a:t> 25 </a:t>
            </a:r>
            <a:r>
              <a:rPr lang="fr-FR" sz="2400" dirty="0" err="1" smtClean="0"/>
              <a:t>nov</a:t>
            </a:r>
            <a:r>
              <a:rPr lang="fr-FR" sz="2400" dirty="0" smtClean="0"/>
              <a:t>: début des conseils de classe</a:t>
            </a:r>
          </a:p>
          <a:p>
            <a:pPr>
              <a:buFontTx/>
              <a:buChar char="-"/>
            </a:pPr>
            <a:r>
              <a:rPr lang="fr-FR" sz="2400" dirty="0" smtClean="0"/>
              <a:t> 2 et 3 </a:t>
            </a:r>
            <a:r>
              <a:rPr lang="fr-FR" sz="2400" dirty="0" err="1" smtClean="0"/>
              <a:t>déc</a:t>
            </a:r>
            <a:r>
              <a:rPr lang="fr-FR" sz="2400" dirty="0" smtClean="0"/>
              <a:t>: Théâtre «  Je suis William » (4</a:t>
            </a:r>
            <a:r>
              <a:rPr lang="fr-FR" sz="2400" baseline="30000" dirty="0" smtClean="0"/>
              <a:t>ème</a:t>
            </a:r>
            <a:r>
              <a:rPr lang="fr-FR" sz="2400" dirty="0" smtClean="0"/>
              <a:t>) </a:t>
            </a:r>
          </a:p>
          <a:p>
            <a:pPr>
              <a:buFontTx/>
              <a:buChar char="-"/>
            </a:pPr>
            <a:r>
              <a:rPr lang="fr-FR" sz="2400" dirty="0" smtClean="0"/>
              <a:t> 6 </a:t>
            </a:r>
            <a:r>
              <a:rPr lang="fr-FR" sz="2400" dirty="0" err="1" smtClean="0"/>
              <a:t>déc</a:t>
            </a:r>
            <a:r>
              <a:rPr lang="fr-FR" sz="2400" dirty="0" smtClean="0"/>
              <a:t>: remise bulletins 6</a:t>
            </a:r>
            <a:r>
              <a:rPr lang="fr-FR" sz="2400" baseline="30000" dirty="0" smtClean="0"/>
              <a:t>ème</a:t>
            </a:r>
            <a:r>
              <a:rPr lang="fr-FR" sz="2400" dirty="0" smtClean="0"/>
              <a:t> et 5</a:t>
            </a:r>
            <a:r>
              <a:rPr lang="fr-FR" sz="2400" baseline="30000" dirty="0" smtClean="0"/>
              <a:t>ème</a:t>
            </a:r>
            <a:endParaRPr lang="fr-FR" sz="2400" dirty="0" smtClean="0"/>
          </a:p>
          <a:p>
            <a:pPr>
              <a:buFontTx/>
              <a:buChar char="-"/>
            </a:pPr>
            <a:r>
              <a:rPr lang="fr-FR" sz="2400" dirty="0" smtClean="0"/>
              <a:t> 7 </a:t>
            </a:r>
            <a:r>
              <a:rPr lang="fr-FR" sz="2400" dirty="0" err="1" smtClean="0"/>
              <a:t>déc</a:t>
            </a:r>
            <a:r>
              <a:rPr lang="fr-FR" sz="2400" dirty="0" smtClean="0"/>
              <a:t>: remise bulletins 4</a:t>
            </a:r>
            <a:r>
              <a:rPr lang="fr-FR" sz="2400" baseline="30000" dirty="0" smtClean="0"/>
              <a:t>ème             </a:t>
            </a:r>
            <a:endParaRPr lang="fr-FR" sz="2400" dirty="0" smtClean="0"/>
          </a:p>
          <a:p>
            <a:pPr>
              <a:buFontTx/>
              <a:buChar char="-"/>
            </a:pPr>
            <a:r>
              <a:rPr lang="fr-FR" sz="2400" dirty="0" smtClean="0"/>
              <a:t> 13 au 17 </a:t>
            </a:r>
            <a:r>
              <a:rPr lang="fr-FR" sz="2400" dirty="0" err="1" smtClean="0"/>
              <a:t>déc</a:t>
            </a:r>
            <a:r>
              <a:rPr lang="fr-FR" sz="2400" dirty="0" smtClean="0"/>
              <a:t>: stages classes de 3</a:t>
            </a:r>
            <a:r>
              <a:rPr lang="fr-FR" sz="2400" baseline="30000" dirty="0" smtClean="0"/>
              <a:t>ème</a:t>
            </a:r>
            <a:endParaRPr lang="fr-FR" sz="2400" dirty="0" smtClean="0"/>
          </a:p>
          <a:p>
            <a:pPr>
              <a:buFontTx/>
              <a:buChar char="-"/>
            </a:pPr>
            <a:r>
              <a:rPr lang="fr-FR" sz="2400" dirty="0" smtClean="0"/>
              <a:t> 14 </a:t>
            </a:r>
            <a:r>
              <a:rPr lang="fr-FR" sz="2400" dirty="0" err="1" smtClean="0"/>
              <a:t>déc</a:t>
            </a:r>
            <a:r>
              <a:rPr lang="fr-FR" sz="2400" dirty="0" smtClean="0"/>
              <a:t> ? : remise des diplômes </a:t>
            </a:r>
            <a:endParaRPr lang="fr-FR" sz="3200" b="1" dirty="0">
              <a:solidFill>
                <a:srgbClr val="FF0000"/>
              </a:solidFill>
            </a:endParaRPr>
          </a:p>
        </p:txBody>
      </p:sp>
    </p:spTree>
    <p:extLst>
      <p:ext uri="{BB962C8B-B14F-4D97-AF65-F5344CB8AC3E}">
        <p14:creationId xmlns:p14="http://schemas.microsoft.com/office/powerpoint/2010/main" xmlns="" val="1953635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11195</TotalTime>
  <Words>798</Words>
  <Application>Microsoft Office PowerPoint</Application>
  <PresentationFormat>Affichage à l'écran (4:3)</PresentationFormat>
  <Paragraphs>220</Paragraphs>
  <Slides>25</Slides>
  <Notes>2</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vector>
  </TitlesOfParts>
  <Company>ACADEMIE DE LYON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cmarsot</dc:creator>
  <cp:lastModifiedBy>secdir</cp:lastModifiedBy>
  <cp:revision>623</cp:revision>
  <cp:lastPrinted>2016-09-22T08:32:17Z</cp:lastPrinted>
  <dcterms:created xsi:type="dcterms:W3CDTF">2016-06-23T12:47:54Z</dcterms:created>
  <dcterms:modified xsi:type="dcterms:W3CDTF">2021-10-22T14:35:18Z</dcterms:modified>
</cp:coreProperties>
</file>