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99" r:id="rId4"/>
    <p:sldId id="259" r:id="rId5"/>
    <p:sldId id="260" r:id="rId6"/>
    <p:sldId id="296" r:id="rId7"/>
    <p:sldId id="309" r:id="rId8"/>
    <p:sldId id="298" r:id="rId9"/>
    <p:sldId id="302" r:id="rId10"/>
    <p:sldId id="311" r:id="rId11"/>
    <p:sldId id="274" r:id="rId12"/>
    <p:sldId id="297" r:id="rId13"/>
    <p:sldId id="306" r:id="rId14"/>
    <p:sldId id="288" r:id="rId15"/>
    <p:sldId id="307" r:id="rId16"/>
    <p:sldId id="289" r:id="rId17"/>
    <p:sldId id="257" r:id="rId18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mayot" initials="c" lastIdx="16" clrIdx="0">
    <p:extLst>
      <p:ext uri="{19B8F6BF-5375-455C-9EA6-DF929625EA0E}">
        <p15:presenceInfo xmlns:p15="http://schemas.microsoft.com/office/powerpoint/2012/main" xmlns="" userId="cmay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80" autoAdjust="0"/>
    <p:restoredTop sz="53501" autoAdjust="0"/>
  </p:normalViewPr>
  <p:slideViewPr>
    <p:cSldViewPr snapToGrid="0">
      <p:cViewPr varScale="1">
        <p:scale>
          <a:sx n="85" d="100"/>
          <a:sy n="85" d="100"/>
        </p:scale>
        <p:origin x="-98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33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8831" cy="495029"/>
          </a:xfrm>
          <a:prstGeom prst="rect">
            <a:avLst/>
          </a:prstGeom>
        </p:spPr>
        <p:txBody>
          <a:bodyPr vert="horz" lIns="90715" tIns="45356" rIns="90715" bIns="4535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8" y="3"/>
            <a:ext cx="2918831" cy="495029"/>
          </a:xfrm>
          <a:prstGeom prst="rect">
            <a:avLst/>
          </a:prstGeom>
        </p:spPr>
        <p:txBody>
          <a:bodyPr vert="horz" lIns="90715" tIns="45356" rIns="90715" bIns="45356" rtlCol="0"/>
          <a:lstStyle>
            <a:lvl1pPr algn="r">
              <a:defRPr sz="1300"/>
            </a:lvl1pPr>
          </a:lstStyle>
          <a:p>
            <a:fld id="{3C05DE3A-5DE9-4F07-B38E-BA5230FF1CF0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9371291"/>
            <a:ext cx="2918831" cy="495028"/>
          </a:xfrm>
          <a:prstGeom prst="rect">
            <a:avLst/>
          </a:prstGeom>
        </p:spPr>
        <p:txBody>
          <a:bodyPr vert="horz" lIns="90715" tIns="45356" rIns="90715" bIns="4535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8" y="9371291"/>
            <a:ext cx="2918831" cy="495028"/>
          </a:xfrm>
          <a:prstGeom prst="rect">
            <a:avLst/>
          </a:prstGeom>
        </p:spPr>
        <p:txBody>
          <a:bodyPr vert="horz" lIns="90715" tIns="45356" rIns="90715" bIns="45356" rtlCol="0" anchor="b"/>
          <a:lstStyle>
            <a:lvl1pPr algn="r">
              <a:defRPr sz="1300"/>
            </a:lvl1pPr>
          </a:lstStyle>
          <a:p>
            <a:fld id="{81E60BD3-DEA2-4036-AC21-3404F2858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9758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9467" cy="495158"/>
          </a:xfrm>
          <a:prstGeom prst="rect">
            <a:avLst/>
          </a:prstGeom>
        </p:spPr>
        <p:txBody>
          <a:bodyPr vert="horz" lIns="91954" tIns="45979" rIns="91954" bIns="4597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12" y="0"/>
            <a:ext cx="2919467" cy="495158"/>
          </a:xfrm>
          <a:prstGeom prst="rect">
            <a:avLst/>
          </a:prstGeom>
        </p:spPr>
        <p:txBody>
          <a:bodyPr vert="horz" lIns="91954" tIns="45979" rIns="91954" bIns="45979" rtlCol="0"/>
          <a:lstStyle>
            <a:lvl1pPr algn="r">
              <a:defRPr sz="1300"/>
            </a:lvl1pPr>
          </a:lstStyle>
          <a:p>
            <a:fld id="{656ED27A-F0A4-4B30-8A61-8AC2AAA385B7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4" tIns="45979" rIns="91954" bIns="4597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214" y="4748074"/>
            <a:ext cx="5387338" cy="3884350"/>
          </a:xfrm>
          <a:prstGeom prst="rect">
            <a:avLst/>
          </a:prstGeom>
        </p:spPr>
        <p:txBody>
          <a:bodyPr vert="horz" lIns="91954" tIns="45979" rIns="91954" bIns="4597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371155"/>
            <a:ext cx="2919467" cy="495158"/>
          </a:xfrm>
          <a:prstGeom prst="rect">
            <a:avLst/>
          </a:prstGeom>
        </p:spPr>
        <p:txBody>
          <a:bodyPr vert="horz" lIns="91954" tIns="45979" rIns="91954" bIns="4597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12" y="9371155"/>
            <a:ext cx="2919467" cy="495158"/>
          </a:xfrm>
          <a:prstGeom prst="rect">
            <a:avLst/>
          </a:prstGeom>
        </p:spPr>
        <p:txBody>
          <a:bodyPr vert="horz" lIns="91954" tIns="45979" rIns="91954" bIns="45979" rtlCol="0" anchor="b"/>
          <a:lstStyle>
            <a:lvl1pPr algn="r">
              <a:defRPr sz="1300"/>
            </a:lvl1pPr>
          </a:lstStyle>
          <a:p>
            <a:fld id="{F3A36100-7D36-4C2A-BA97-B3B4C227B1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1206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50938" y="1246188"/>
            <a:ext cx="4433887" cy="3327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Contraintes de calendrier très fortes qui expliquent l’invitation tardive (envoyée le 14 septembre) à la présente réunion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532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9350" y="1233488"/>
            <a:ext cx="4437063" cy="33289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36100-7D36-4C2A-BA97-B3B4C227B11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5905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8397-EF6B-410D-8540-D72282E06044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99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CCA4-E34D-4B85-8152-FE6FE4B4BB63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55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AE27-6F35-4A3F-9961-8C62B6798E64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884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D387-0424-4CBD-839E-A3BE98DFC19B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228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D2C1-AAA2-4C78-B9E6-5D23E4358D62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267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88F0-420B-43D8-B844-C1B72615C5D3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5093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E5D5D-4500-4EAB-B6BD-EF8B2A90F59F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6265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E2F13-0061-4C39-9277-856BACF310BA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3095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4759-4424-4959-B679-FF8B496ABB4B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3773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96F8-7C82-4C65-B916-AD58C1ECFDDF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93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6BB7-D0B7-4C18-B325-C68456BC3DF7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5616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4678-AEDD-4995-8361-995525A9A11A}" type="datetime1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68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005" y="0"/>
            <a:ext cx="8934995" cy="6858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44137" y="1519221"/>
            <a:ext cx="8528200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CONSEIL D’ADMINISTRATION</a:t>
            </a:r>
          </a:p>
          <a:p>
            <a:pPr algn="ctr"/>
            <a:r>
              <a:rPr lang="fr-FR" sz="4000" b="1" dirty="0" smtClean="0">
                <a:latin typeface="Arial" pitchFamily="34" charset="0"/>
                <a:cs typeface="Arial" pitchFamily="34" charset="0"/>
              </a:rPr>
              <a:t>  DU 26 MARS 2019</a:t>
            </a:r>
          </a:p>
          <a:p>
            <a:pPr algn="just"/>
            <a:r>
              <a:rPr lang="fr-FR" dirty="0" smtClean="0">
                <a:latin typeface="Arial Narrow" panose="020B0606020202030204" pitchFamily="34" charset="0"/>
              </a:rPr>
              <a:t>							</a:t>
            </a:r>
            <a:endParaRPr lang="fr-FR" sz="1400" dirty="0">
              <a:latin typeface="Arial Narrow" panose="020B0606020202030204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0" y="5966836"/>
            <a:ext cx="9144000" cy="899665"/>
            <a:chOff x="0" y="5966834"/>
            <a:chExt cx="9144000" cy="899665"/>
          </a:xfrm>
        </p:grpSpPr>
        <p:sp>
          <p:nvSpPr>
            <p:cNvPr id="22" name="Rectangle 21"/>
            <p:cNvSpPr/>
            <p:nvPr/>
          </p:nvSpPr>
          <p:spPr>
            <a:xfrm>
              <a:off x="0" y="6361509"/>
              <a:ext cx="9144000" cy="16762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65760" y="5966834"/>
              <a:ext cx="1724652" cy="899665"/>
            </a:xfrm>
            <a:prstGeom prst="rect">
              <a:avLst/>
            </a:prstGeom>
          </p:spPr>
        </p:pic>
      </p:grpSp>
      <p:sp>
        <p:nvSpPr>
          <p:cNvPr id="18" name="ZoneTexte 17"/>
          <p:cNvSpPr txBox="1"/>
          <p:nvPr/>
        </p:nvSpPr>
        <p:spPr>
          <a:xfrm>
            <a:off x="1274961" y="3070246"/>
            <a:ext cx="6838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fr-FR" sz="3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COLLEGE  DU PLAN DU LOUP</a:t>
            </a:r>
            <a:endParaRPr lang="fr-FR" sz="36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057" y="4907568"/>
            <a:ext cx="992568" cy="1358740"/>
          </a:xfrm>
          <a:prstGeom prst="rect">
            <a:avLst/>
          </a:prstGeom>
        </p:spPr>
      </p:pic>
      <p:sp>
        <p:nvSpPr>
          <p:cNvPr id="19458" name="AutoShape 2" descr="https://lh3.googleusercontent.com/rRO1hPR6kGdpitwv3E1Uuh_iSXFSkKOay6cpk2gH4XaAA2N9_nGgZi7dqpODHHfn5D7GKdqEPjR3DtbuBTL5oG9c2WA6w8T9N_WLSNi9aXBrQiImA6XvLApZ_VyP8WlQPwz5pSvwPk3AlGGWlZlQQyhLjGzixewoW-okXofw7Y3Oyp-d5etwGtfpmi3a4iCJqYZKjEs-Nn15Hr2zooBy5dqR4I1_iN9Tu91m2IMeCOQxXXeB7gEcjJJYQcAMFh8pWGM1neP_R7R5rDZFsfJVYUNKv33w10nt_1lprh0uFT3zSsXj9cs3Eemrd7wGXheiUFxciHd34O6k7e5Wu_kL9IYIYTvpGCv4rsCVwW5iy0qIJEf6TVxuKbklKZVWkc4dE_DvyEOOnjVAvDFinbbhkkVOMPnlut1AnxwVtJQ52qsZAoc4ZGsY4YGu91A_d03IvlePXVxXzjiOW65OowvnDcv2h2oa723kSEv5ldu-s5kfq4ilfalSND6g1aImUu0H6lWVc48FpEpy5fBo5ubwmmDmyHcPAZbbuQAI5CcBTn1TIJksC4a3WgjGaFY6JA7N4Hx0DvNiDvSM2fIpt59RkU8abi-wVnffRxxgdz1Yeq8kQbmBT5m5YjiN576MyIgUiEpkXdzlt2OPGp6TKHnUZGDNMiMhdBmp=w1115-h743-no"/>
          <p:cNvSpPr>
            <a:spLocks noChangeAspect="1" noChangeArrowheads="1"/>
          </p:cNvSpPr>
          <p:nvPr/>
        </p:nvSpPr>
        <p:spPr bwMode="auto">
          <a:xfrm>
            <a:off x="155575" y="-3390900"/>
            <a:ext cx="10620375" cy="7077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460" name="AutoShape 4" descr="https://lh3.googleusercontent.com/rRO1hPR6kGdpitwv3E1Uuh_iSXFSkKOay6cpk2gH4XaAA2N9_nGgZi7dqpODHHfn5D7GKdqEPjR3DtbuBTL5oG9c2WA6w8T9N_WLSNi9aXBrQiImA6XvLApZ_VyP8WlQPwz5pSvwPk3AlGGWlZlQQyhLjGzixewoW-okXofw7Y3Oyp-d5etwGtfpmi3a4iCJqYZKjEs-Nn15Hr2zooBy5dqR4I1_iN9Tu91m2IMeCOQxXXeB7gEcjJJYQcAMFh8pWGM1neP_R7R5rDZFsfJVYUNKv33w10nt_1lprh0uFT3zSsXj9cs3Eemrd7wGXheiUFxciHd34O6k7e5Wu_kL9IYIYTvpGCv4rsCVwW5iy0qIJEf6TVxuKbklKZVWkc4dE_DvyEOOnjVAvDFinbbhkkVOMPnlut1AnxwVtJQ52qsZAoc4ZGsY4YGu91A_d03IvlePXVxXzjiOW65OowvnDcv2h2oa723kSEv5ldu-s5kfq4ilfalSND6g1aImUu0H6lWVc48FpEpy5fBo5ubwmmDmyHcPAZbbuQAI5CcBTn1TIJksC4a3WgjGaFY6JA7N4Hx0DvNiDvSM2fIpt59RkU8abi-wVnffRxxgdz1Yeq8kQbmBT5m5YjiN576MyIgUiEpkXdzlt2OPGp6TKHnUZGDNMiMhdBmp=w1115-h743-no"/>
          <p:cNvSpPr>
            <a:spLocks noChangeAspect="1" noChangeArrowheads="1"/>
          </p:cNvSpPr>
          <p:nvPr/>
        </p:nvSpPr>
        <p:spPr bwMode="auto">
          <a:xfrm>
            <a:off x="155575" y="-3390900"/>
            <a:ext cx="10620375" cy="7077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2" y="169849"/>
            <a:ext cx="9155217" cy="1612392"/>
            <a:chOff x="0" y="169849"/>
            <a:chExt cx="9155217" cy="1612392"/>
          </a:xfrm>
        </p:grpSpPr>
        <p:sp>
          <p:nvSpPr>
            <p:cNvPr id="8" name="Rectangle 7"/>
            <p:cNvSpPr/>
            <p:nvPr/>
          </p:nvSpPr>
          <p:spPr>
            <a:xfrm>
              <a:off x="0" y="595901"/>
              <a:ext cx="9155217" cy="76028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02715" y="169849"/>
              <a:ext cx="1362456" cy="1612392"/>
            </a:xfrm>
            <a:prstGeom prst="rect">
              <a:avLst/>
            </a:prstGeom>
          </p:spPr>
        </p:pic>
      </p:grpSp>
      <p:pic>
        <p:nvPicPr>
          <p:cNvPr id="1026" name="Picture 2" descr="P:\photos - vidéos\apéritif des parents\img_59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5677" y="3640959"/>
            <a:ext cx="3576608" cy="2384405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4195481" y="6033247"/>
            <a:ext cx="466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Soirée des Parents le 11 mars 2019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378547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889000" y="1397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II) Organisation Financière et comptable.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		Compte financier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0207" y="2997202"/>
            <a:ext cx="86202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3600" dirty="0" smtClean="0"/>
              <a:t> Présentation du Compte financier		    						</a:t>
            </a:r>
            <a:r>
              <a:rPr lang="fr-FR" sz="2400" dirty="0" smtClean="0"/>
              <a:t>       </a:t>
            </a:r>
            <a:r>
              <a:rPr lang="fr-FR" sz="2400" b="1" dirty="0" smtClean="0">
                <a:solidFill>
                  <a:srgbClr val="FF0000"/>
                </a:solidFill>
              </a:rPr>
              <a:t>(Acte 66)</a:t>
            </a:r>
          </a:p>
          <a:p>
            <a:endParaRPr lang="fr-FR" sz="3600" dirty="0" smtClean="0"/>
          </a:p>
          <a:p>
            <a:pPr>
              <a:buFont typeface="Arial" pitchFamily="34" charset="0"/>
              <a:buChar char="•"/>
            </a:pPr>
            <a:r>
              <a:rPr lang="fr-FR" sz="3600" dirty="0" smtClean="0"/>
              <a:t> Ventilation du résultat 		     </a:t>
            </a:r>
            <a:r>
              <a:rPr lang="fr-FR" sz="2400" b="1" dirty="0" smtClean="0">
                <a:solidFill>
                  <a:srgbClr val="FF0000"/>
                </a:solidFill>
              </a:rPr>
              <a:t>(Acte 67)</a:t>
            </a:r>
          </a:p>
          <a:p>
            <a:endParaRPr lang="fr-FR" sz="2400" dirty="0" smtClean="0"/>
          </a:p>
          <a:p>
            <a:r>
              <a:rPr lang="fr-FR" sz="2400" dirty="0" smtClean="0"/>
              <a:t>  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	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0" y="1120588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      II) Organisation Financière et comptable.</a:t>
            </a:r>
          </a:p>
          <a:p>
            <a:r>
              <a:rPr lang="fr-FR" sz="2800" dirty="0" smtClean="0"/>
              <a:t>Contrat relatif à «  l’accès et au suivi  de la demi pensio</a:t>
            </a:r>
            <a:r>
              <a:rPr lang="fr-FR" sz="3200" dirty="0" smtClean="0"/>
              <a:t>n »</a:t>
            </a:r>
          </a:p>
          <a:p>
            <a:pPr algn="ctr"/>
            <a:endParaRPr lang="fr-FR" sz="1600" b="1" dirty="0" smtClean="0"/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Proposition de la Société TURBO SELF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2000" dirty="0" smtClean="0"/>
              <a:t>Forfait de </a:t>
            </a:r>
            <a:r>
              <a:rPr lang="fr-FR" sz="2000" b="1" u="sng" dirty="0" smtClean="0"/>
              <a:t>380.00 € TTC</a:t>
            </a:r>
            <a:r>
              <a:rPr lang="fr-FR" sz="2000" dirty="0" smtClean="0"/>
              <a:t> pour une année « test » sans engagement. </a:t>
            </a:r>
          </a:p>
          <a:p>
            <a:pPr algn="just"/>
            <a:r>
              <a:rPr lang="fr-FR" sz="2000" dirty="0" smtClean="0"/>
              <a:t>Ce forfait comprend la mise en place d’une borne avec lecteur de cartes (400 cartes offertes), un compteur cuisine, l’installation du logiciel avec 1 journée de formation ainsi que l’assistance technique.</a:t>
            </a:r>
          </a:p>
          <a:p>
            <a:pPr algn="just"/>
            <a:r>
              <a:rPr lang="fr-FR" sz="2000" dirty="0" smtClean="0"/>
              <a:t>Si l’établissement est satisfait de la prestation et souhaite souscrire un contrat, le coût </a:t>
            </a:r>
            <a:r>
              <a:rPr lang="fr-FR" sz="2000" b="1" dirty="0" smtClean="0"/>
              <a:t>pour le budget 2021 serait de 4754.58€ TTC.</a:t>
            </a:r>
          </a:p>
          <a:p>
            <a:pPr algn="just"/>
            <a:endParaRPr lang="fr-FR" sz="2000" b="1" dirty="0" smtClean="0"/>
          </a:p>
          <a:p>
            <a:pPr algn="just"/>
            <a:r>
              <a:rPr lang="fr-FR" sz="2000" b="1" dirty="0" smtClean="0"/>
              <a:t>Actuellement le forfait maintenance logiciel s’élève à 1270,42 €. </a:t>
            </a:r>
          </a:p>
          <a:p>
            <a:pPr algn="just"/>
            <a:r>
              <a:rPr lang="fr-FR" sz="2000" b="1" dirty="0" smtClean="0"/>
              <a:t>Un courrier en date du 19 novembre rappelle « que le matériel a atteint un état de vétusté qui ne permet plus de couvrir en pièces et main d’ </a:t>
            </a:r>
            <a:r>
              <a:rPr lang="fr-FR" sz="2000" b="1" dirty="0" err="1" smtClean="0"/>
              <a:t>oeuvre</a:t>
            </a:r>
            <a:r>
              <a:rPr lang="fr-FR" sz="2000" b="1" dirty="0" smtClean="0"/>
              <a:t>.  » </a:t>
            </a:r>
          </a:p>
          <a:p>
            <a:pPr algn="just"/>
            <a:endParaRPr lang="fr-FR" sz="2400" b="1" dirty="0" smtClean="0"/>
          </a:p>
          <a:p>
            <a:pPr algn="just"/>
            <a:endParaRPr lang="fr-FR" sz="2400" dirty="0" smtClean="0"/>
          </a:p>
          <a:p>
            <a:pPr algn="ctr"/>
            <a:endParaRPr lang="fr-FR" sz="3200" b="1" dirty="0" smtClean="0">
              <a:solidFill>
                <a:srgbClr val="FF0000"/>
              </a:solidFill>
            </a:endParaRP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1075" y="2286000"/>
            <a:ext cx="8451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	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4900" y="6271314"/>
            <a:ext cx="104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(Acte 68)</a:t>
            </a:r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528919" y="1244601"/>
            <a:ext cx="8251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      II) Organisation Financière et comptable.</a:t>
            </a: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641131" y="1902797"/>
            <a:ext cx="97851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fr-FR" sz="2800" b="1" dirty="0" smtClean="0"/>
              <a:t>Affectation des dons de l’Association Entraide</a:t>
            </a:r>
          </a:p>
          <a:p>
            <a:pPr lvl="3"/>
            <a:r>
              <a:rPr lang="fr-FR" sz="2800" dirty="0" smtClean="0"/>
              <a:t>Reliquats de promesses de dons non utilisées 805.00 €.</a:t>
            </a:r>
          </a:p>
          <a:p>
            <a:pPr lvl="3">
              <a:buFontTx/>
              <a:buChar char="-"/>
            </a:pPr>
            <a:endParaRPr lang="fr-FR" sz="2800" dirty="0" smtClean="0"/>
          </a:p>
          <a:p>
            <a:pPr lvl="3">
              <a:buFontTx/>
              <a:buChar char="-"/>
            </a:pPr>
            <a:r>
              <a:rPr lang="fr-FR" sz="2800" dirty="0" smtClean="0"/>
              <a:t> Affectation de 348.00 € à la sortie au cinéma </a:t>
            </a:r>
            <a:r>
              <a:rPr lang="fr-FR" sz="2800" dirty="0" err="1" smtClean="0"/>
              <a:t>Mourguet</a:t>
            </a:r>
            <a:r>
              <a:rPr lang="fr-FR" sz="2800" dirty="0" smtClean="0"/>
              <a:t> des 4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« Edmond ».</a:t>
            </a:r>
            <a:r>
              <a:rPr lang="fr-FR" sz="2800" b="1" dirty="0" smtClean="0">
                <a:solidFill>
                  <a:srgbClr val="FF0000"/>
                </a:solidFill>
              </a:rPr>
              <a:t> (</a:t>
            </a:r>
            <a:r>
              <a:rPr lang="fr-FR" sz="2400" b="1" dirty="0" smtClean="0">
                <a:solidFill>
                  <a:srgbClr val="FF0000"/>
                </a:solidFill>
              </a:rPr>
              <a:t>Acte</a:t>
            </a:r>
            <a:r>
              <a:rPr lang="fr-FR" sz="2800" b="1" dirty="0" smtClean="0">
                <a:solidFill>
                  <a:srgbClr val="FF0000"/>
                </a:solidFill>
              </a:rPr>
              <a:t> 69)</a:t>
            </a:r>
          </a:p>
          <a:p>
            <a:pPr lvl="3">
              <a:buFontTx/>
              <a:buChar char="-"/>
            </a:pPr>
            <a:endParaRPr lang="fr-FR" sz="2800" dirty="0" smtClean="0"/>
          </a:p>
          <a:p>
            <a:pPr lvl="3" algn="just">
              <a:buFontTx/>
              <a:buChar char="-"/>
            </a:pPr>
            <a:r>
              <a:rPr lang="fr-FR" sz="2800" dirty="0" smtClean="0"/>
              <a:t> Affectation de 457.00 €  au projet de prévention routière présenté dans le cadre de la semaine de la sécurité. </a:t>
            </a:r>
            <a:r>
              <a:rPr lang="fr-FR" sz="2800" b="1" dirty="0" smtClean="0">
                <a:solidFill>
                  <a:srgbClr val="FF0000"/>
                </a:solidFill>
              </a:rPr>
              <a:t>(</a:t>
            </a:r>
            <a:r>
              <a:rPr lang="fr-FR" sz="2400" b="1" dirty="0" smtClean="0">
                <a:solidFill>
                  <a:srgbClr val="FF0000"/>
                </a:solidFill>
              </a:rPr>
              <a:t>Acte</a:t>
            </a:r>
            <a:r>
              <a:rPr lang="fr-FR" sz="2800" b="1" dirty="0" smtClean="0">
                <a:solidFill>
                  <a:srgbClr val="FF0000"/>
                </a:solidFill>
              </a:rPr>
              <a:t> 70)</a:t>
            </a:r>
            <a:endParaRPr lang="fr-FR" sz="2800" dirty="0" smtClean="0"/>
          </a:p>
          <a:p>
            <a:pPr lvl="3"/>
            <a:endParaRPr lang="fr-FR" sz="2800" b="1" dirty="0" smtClean="0"/>
          </a:p>
          <a:p>
            <a:pPr>
              <a:buFontTx/>
              <a:buChar char="-"/>
            </a:pPr>
            <a:endParaRPr lang="fr-FR" sz="2800" dirty="0" smtClean="0"/>
          </a:p>
          <a:p>
            <a:endParaRPr lang="fr-FR" dirty="0" smtClean="0"/>
          </a:p>
          <a:p>
            <a:r>
              <a:rPr lang="fr-FR" dirty="0" smtClean="0"/>
              <a:t>	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1103586" y="1373111"/>
            <a:ext cx="710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II) Organisation Financière et comptable</a:t>
            </a:r>
            <a:r>
              <a:rPr lang="fr-FR" sz="24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1210235"/>
            <a:ext cx="8462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59224" y="2097741"/>
            <a:ext cx="75482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information, </a:t>
            </a:r>
            <a:r>
              <a:rPr lang="fr-FR" sz="2400" b="1" u="sng" dirty="0" smtClean="0"/>
              <a:t>retrait des actes n°50 (</a:t>
            </a:r>
            <a:r>
              <a:rPr lang="fr-FR" sz="2400" dirty="0" smtClean="0"/>
              <a:t>contrat de fourniture de gaz) 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51 </a:t>
            </a:r>
            <a:r>
              <a:rPr lang="fr-FR" sz="2400" dirty="0" smtClean="0"/>
              <a:t>(contrat de fourniture d’électricité) classés sans suite.</a:t>
            </a:r>
          </a:p>
          <a:p>
            <a:endParaRPr lang="fr-FR" sz="2400" dirty="0" smtClean="0"/>
          </a:p>
          <a:p>
            <a:pPr algn="just"/>
            <a:r>
              <a:rPr lang="fr-FR" sz="2400" dirty="0" smtClean="0"/>
              <a:t>A la demande du Dace, les membres du CA sont informés du retrait des actes n°50 et 51. Les contrats de Gaz et d’électricité concernent la Métropole et non l’établissement. La délibération n’a pas lieu d’être en conseil d’administration de l’établissement.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414869" y="1397001"/>
            <a:ext cx="8398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III) Organisation Pédagogique.</a:t>
            </a:r>
          </a:p>
          <a:p>
            <a:pPr algn="ctr"/>
            <a:endParaRPr lang="fr-F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	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74556" y="2277035"/>
            <a:ext cx="7374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	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8012" y="2043953"/>
            <a:ext cx="8085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Présentation de la semaine </a:t>
            </a:r>
          </a:p>
          <a:p>
            <a:pPr algn="ctr"/>
            <a:r>
              <a:rPr lang="fr-FR" sz="3200" b="1" dirty="0" smtClean="0"/>
              <a:t>de la Santé et de la Sécurité</a:t>
            </a:r>
            <a:endParaRPr lang="fr-FR" sz="3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3173506"/>
            <a:ext cx="8982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00050" algn="ctr"/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Conventions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857250" lvl="1" indent="-400050" algn="ctr"/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Signature d’une convention avec </a:t>
            </a:r>
            <a:r>
              <a:rPr lang="fr-FR" sz="2400" b="1" u="sng" dirty="0" err="1" smtClean="0">
                <a:latin typeface="Arial" pitchFamily="34" charset="0"/>
                <a:cs typeface="Arial" pitchFamily="34" charset="0"/>
              </a:rPr>
              <a:t>Canopé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pour le prêt d’un simulateur 2 roues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(Acte 71)</a:t>
            </a:r>
          </a:p>
          <a:p>
            <a:pPr marL="857250" lvl="1" indent="-400050"/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/>
            <a:r>
              <a:rPr lang="fr-FR" sz="2400" dirty="0" smtClean="0">
                <a:latin typeface="Arial" pitchFamily="34" charset="0"/>
                <a:cs typeface="Arial" pitchFamily="34" charset="0"/>
              </a:rPr>
              <a:t>- Signature d’une convention avec la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Prévention Routière  Comité Départemental du Rhône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: prestation pour un coût de 600.00 €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(Acte 72)</a:t>
            </a:r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414869" y="1397001"/>
            <a:ext cx="8398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III) Organisation Pédagogique.</a:t>
            </a:r>
          </a:p>
          <a:p>
            <a:pPr algn="ctr"/>
            <a:endParaRPr lang="fr-FR" sz="32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	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74556" y="2277035"/>
            <a:ext cx="7374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	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59976" y="2859741"/>
            <a:ext cx="82833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00050" algn="just">
              <a:buFontTx/>
              <a:buChar char="-"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Signature d’une convention avec la </a:t>
            </a: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Compagnie du Gai Savoir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 Dans le cadre de l’EPI sur le thème « L’amour contrarié au théâtre européen » pour le niveau 4</a:t>
            </a:r>
            <a:r>
              <a:rPr lang="fr-FR" sz="2400" baseline="30000" dirty="0" smtClean="0">
                <a:latin typeface="Arial" pitchFamily="34" charset="0"/>
                <a:cs typeface="Arial" pitchFamily="34" charset="0"/>
              </a:rPr>
              <a:t>ème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57250" lvl="1" indent="-400050" algn="just"/>
            <a:r>
              <a:rPr lang="fr-FR" sz="2400" dirty="0" smtClean="0">
                <a:latin typeface="Arial" pitchFamily="34" charset="0"/>
                <a:cs typeface="Arial" pitchFamily="34" charset="0"/>
              </a:rPr>
              <a:t>	Montant de la prestation : </a:t>
            </a: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800.00 €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(subvention Métropole de 700.00 € et participation de l’établissement pour 100.00 €).</a:t>
            </a:r>
          </a:p>
          <a:p>
            <a:pPr marL="857250" lvl="1" indent="-400050" algn="ctr"/>
            <a:r>
              <a:rPr lang="fr-FR" sz="2400" b="1" dirty="0" smtClean="0">
                <a:solidFill>
                  <a:srgbClr val="FF0000"/>
                </a:solidFill>
              </a:rPr>
              <a:t>	(Acte : 73)</a:t>
            </a:r>
          </a:p>
          <a:p>
            <a:pPr marL="857250" lvl="1" indent="-400050">
              <a:buFontTx/>
              <a:buChar char="-"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477931" y="1323427"/>
            <a:ext cx="8398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IV) Questions diverses</a:t>
            </a: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3535" y="3022600"/>
            <a:ext cx="7374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 smtClean="0"/>
          </a:p>
          <a:p>
            <a:pPr>
              <a:buFontTx/>
              <a:buChar char="-"/>
            </a:pPr>
            <a:endParaRPr lang="fr-FR" sz="2000" b="1" dirty="0" smtClean="0"/>
          </a:p>
          <a:p>
            <a:pPr>
              <a:buFontTx/>
              <a:buChar char="-"/>
            </a:pPr>
            <a:endParaRPr lang="fr-FR" sz="2000" b="1" dirty="0" smtClean="0"/>
          </a:p>
          <a:p>
            <a:endParaRPr lang="fr-FR" sz="2000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-1" y="2680138"/>
            <a:ext cx="89611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	- </a:t>
            </a:r>
            <a:r>
              <a:rPr lang="fr-FR" sz="3600" dirty="0" smtClean="0"/>
              <a:t>	</a:t>
            </a:r>
          </a:p>
          <a:p>
            <a:endParaRPr lang="fr-FR" sz="3600" dirty="0" smtClean="0"/>
          </a:p>
          <a:p>
            <a:r>
              <a:rPr lang="fr-FR" sz="3600" dirty="0" smtClean="0"/>
              <a:t>	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11" name="Rectangle 10"/>
          <p:cNvSpPr/>
          <p:nvPr/>
        </p:nvSpPr>
        <p:spPr>
          <a:xfrm>
            <a:off x="770965" y="2551837"/>
            <a:ext cx="77903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Création d’une association loi 1901, support à des activités d’éducation au développement durable au sein du collège et à la mise en place de projets concernant l’environnement.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73275"/>
            <a:ext cx="9144000" cy="6858000"/>
          </a:xfrm>
          <a:prstGeom prst="rect">
            <a:avLst/>
          </a:prstGeom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3782825" y="5855257"/>
            <a:ext cx="1031222" cy="457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87477"/>
            <a:ext cx="9144000" cy="164123"/>
          </a:xfrm>
          <a:prstGeom prst="rect">
            <a:avLst/>
          </a:prstGeom>
          <a:solidFill>
            <a:srgbClr val="007D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5760" y="5892804"/>
            <a:ext cx="1724652" cy="8996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19808" y="-233082"/>
            <a:ext cx="73887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                Fin de séance</a:t>
            </a:r>
          </a:p>
          <a:p>
            <a:endParaRPr lang="fr-FR" sz="4000" b="1" dirty="0" smtClean="0">
              <a:solidFill>
                <a:srgbClr val="FF0000"/>
              </a:solidFill>
            </a:endParaRPr>
          </a:p>
          <a:p>
            <a:endParaRPr lang="fr-FR" sz="4000" b="1" dirty="0" smtClean="0">
              <a:solidFill>
                <a:srgbClr val="FF0000"/>
              </a:solidFill>
            </a:endParaRPr>
          </a:p>
          <a:p>
            <a:endParaRPr lang="fr-FR" sz="4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P:\photos - vidéos\paris 2019 - palais de la découverte\groupe - départ gare de perrac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408" y="2586472"/>
            <a:ext cx="3633695" cy="2725271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-391045" y="1429406"/>
            <a:ext cx="5208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21/03 Départ du groupe Math-perf </a:t>
            </a:r>
          </a:p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pour Paris </a:t>
            </a:r>
          </a:p>
          <a:p>
            <a:pPr algn="ctr"/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Visite du Palais de la découverte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P:\photos - vidéos\printemps des poêt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7016" y="760317"/>
            <a:ext cx="4433549" cy="249387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706471" y="3346307"/>
            <a:ext cx="37293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Plan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du Loup : Champion du Rhône UNSS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P:\photos - vidéos\champions du rhô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5177" y="4075231"/>
            <a:ext cx="3418541" cy="2563906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4894729" y="367553"/>
            <a:ext cx="398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23/03 Printemps</a:t>
            </a:r>
            <a:r>
              <a:rPr lang="fr-FR" b="1" dirty="0" smtClean="0">
                <a:solidFill>
                  <a:srgbClr val="002060"/>
                </a:solidFill>
              </a:rPr>
              <a:t> des Poètes 2019</a:t>
            </a:r>
            <a:endParaRPr lang="fr-F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9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0" y="5892804"/>
            <a:ext cx="9144000" cy="899665"/>
            <a:chOff x="0" y="5892802"/>
            <a:chExt cx="9144000" cy="899665"/>
          </a:xfrm>
        </p:grpSpPr>
        <p:sp>
          <p:nvSpPr>
            <p:cNvPr id="14" name="Rectangle 13"/>
            <p:cNvSpPr/>
            <p:nvPr/>
          </p:nvSpPr>
          <p:spPr>
            <a:xfrm>
              <a:off x="0" y="6287477"/>
              <a:ext cx="9144000" cy="17193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65760" y="5892802"/>
              <a:ext cx="1724652" cy="899665"/>
            </a:xfrm>
            <a:prstGeom prst="rect">
              <a:avLst/>
            </a:prstGeom>
          </p:spPr>
        </p:pic>
      </p:grpSp>
      <p:sp>
        <p:nvSpPr>
          <p:cNvPr id="16" name="ZoneTexte 15"/>
          <p:cNvSpPr txBox="1"/>
          <p:nvPr/>
        </p:nvSpPr>
        <p:spPr>
          <a:xfrm>
            <a:off x="0" y="2330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 Narrow" panose="020B0606020202030204" pitchFamily="34" charset="0"/>
              </a:rPr>
              <a:t>ORDRE DU JOUR</a:t>
            </a:r>
            <a:endParaRPr lang="fr-FR" sz="2800" b="1" dirty="0"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923366"/>
            <a:ext cx="8817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ADOPTION DU PROCES VERBAL DU CA N°4 ENVOYE LE </a:t>
            </a:r>
            <a:r>
              <a:rPr lang="fr-FR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5/03 </a:t>
            </a:r>
            <a:r>
              <a:rPr lang="fr-FR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563906"/>
            <a:ext cx="873905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00050">
              <a:buAutoNum type="romanUcParenR"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ORGANISATION ADMINISTRATIVE</a:t>
            </a:r>
          </a:p>
          <a:p>
            <a:pPr marL="857250" lvl="1" indent="-400050"/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	</a:t>
            </a:r>
            <a:r>
              <a:rPr lang="fr-FR" sz="240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smtClean="0">
                <a:latin typeface="Arial" pitchFamily="34" charset="0"/>
                <a:cs typeface="Arial" pitchFamily="34" charset="0"/>
              </a:rPr>
              <a:t>Calendrier</a:t>
            </a:r>
            <a:endParaRPr lang="fr-FR" sz="2800" b="1" dirty="0" smtClean="0">
              <a:latin typeface="Arial" pitchFamily="34" charset="0"/>
              <a:cs typeface="Arial" pitchFamily="34" charset="0"/>
            </a:endParaRP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400050" indent="-400050"/>
            <a:r>
              <a:rPr lang="fr-FR" dirty="0" smtClean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1969668" y="1362636"/>
            <a:ext cx="5784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Désignation du secrétaire de séance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Adoption du PV de la séance précédente : Acte 61</a:t>
            </a:r>
          </a:p>
        </p:txBody>
      </p:sp>
    </p:spTree>
    <p:extLst>
      <p:ext uri="{BB962C8B-B14F-4D97-AF65-F5344CB8AC3E}">
        <p14:creationId xmlns:p14="http://schemas.microsoft.com/office/powerpoint/2010/main" xmlns="" val="12898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28178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II)  ORGANISATION FINANCIERE ET COMPTABLE</a:t>
            </a:r>
          </a:p>
          <a:p>
            <a:endParaRPr lang="fr-F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0005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Présentation du Compte financier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	Ventilation du résultat    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Contrat d’entretien des chaudières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Contrats de maintenance des installations </a:t>
            </a:r>
          </a:p>
          <a:p>
            <a:pPr marL="857250" lvl="1" indent="-400050"/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   des cuisines SRH et SEGPA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 Contrat gestion-passage de la demi-pension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	Affectation des dons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	Retraits d’actes votés </a:t>
            </a:r>
          </a:p>
          <a:p>
            <a:pPr marL="857250" lvl="1" indent="-400050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857250" lvl="1" indent="-400050"/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237354"/>
            <a:ext cx="9144000" cy="899665"/>
            <a:chOff x="0" y="5892802"/>
            <a:chExt cx="9144000" cy="899665"/>
          </a:xfrm>
        </p:grpSpPr>
        <p:sp>
          <p:nvSpPr>
            <p:cNvPr id="3" name="Rectangle 2"/>
            <p:cNvSpPr/>
            <p:nvPr/>
          </p:nvSpPr>
          <p:spPr>
            <a:xfrm>
              <a:off x="0" y="6287477"/>
              <a:ext cx="9144000" cy="171938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65760" y="5892802"/>
              <a:ext cx="1724652" cy="89966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0" y="1129362"/>
            <a:ext cx="914400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00050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III)  ORGANISATION PEDAGOGIQUE: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	-  Semaine de la santé et de la sécurité</a:t>
            </a:r>
          </a:p>
          <a:p>
            <a:pPr marL="857250" lvl="1" indent="-400050"/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	- Signature d’une convention avec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Canopé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pour le prêt d’un simulateur 2 roues </a:t>
            </a:r>
          </a:p>
          <a:p>
            <a:pPr marL="857250" lvl="1" indent="-400050"/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	- Signature d’une convention avec la Prévention Routière - Comité Départemental du Rhône </a:t>
            </a:r>
          </a:p>
          <a:p>
            <a:pPr marL="857250" lvl="1" indent="-400050"/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>
              <a:buAutoNum type="romanUcParenR" startAt="4"/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QUESTIONS DIVERSES:</a:t>
            </a:r>
          </a:p>
          <a:p>
            <a:pPr marL="857250" lvl="1" indent="-400050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	- Création d’une association</a:t>
            </a:r>
          </a:p>
          <a:p>
            <a:pPr marL="857250" lvl="1" indent="-400050"/>
            <a:endParaRPr lang="fr-F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57250" lvl="1" indent="-400050"/>
            <a:endParaRPr lang="fr-FR" sz="24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/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  <a:p>
            <a:pPr marL="857250" lvl="1" indent="-400050"/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58537" y="5876595"/>
            <a:ext cx="673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Approbation de l’ordre du jour : Acte 62</a:t>
            </a:r>
          </a:p>
        </p:txBody>
      </p:sp>
    </p:spTree>
    <p:extLst>
      <p:ext uri="{BB962C8B-B14F-4D97-AF65-F5344CB8AC3E}">
        <p14:creationId xmlns:p14="http://schemas.microsoft.com/office/powerpoint/2010/main" xmlns="" val="19864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1367974" y="134471"/>
            <a:ext cx="588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romanUcParenR"/>
            </a:pPr>
            <a:r>
              <a:rPr lang="fr-FR" sz="2400" b="1" dirty="0" smtClean="0">
                <a:solidFill>
                  <a:srgbClr val="FF0000"/>
                </a:solidFill>
              </a:rPr>
              <a:t>ORGANISATION ADMINISTRATIVE</a:t>
            </a:r>
          </a:p>
          <a:p>
            <a:pPr marL="514350" indent="-514350" algn="ctr"/>
            <a:r>
              <a:rPr lang="fr-FR" sz="2400" b="1" dirty="0" smtClean="0">
                <a:solidFill>
                  <a:srgbClr val="FF0000"/>
                </a:solidFill>
              </a:rPr>
              <a:t>Calendrier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1210235"/>
            <a:ext cx="846268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28 mars : Intervention des Etudiants Infirmiers auprès des élèves de 5ème</a:t>
            </a:r>
          </a:p>
          <a:p>
            <a:r>
              <a:rPr lang="fr-FR" sz="2000" dirty="0" smtClean="0"/>
              <a:t>29 mars : REFI (Réseau des Entreprises </a:t>
            </a:r>
            <a:r>
              <a:rPr lang="fr-FR" sz="2000" dirty="0" err="1" smtClean="0"/>
              <a:t>Fidésiennes</a:t>
            </a:r>
            <a:r>
              <a:rPr lang="fr-FR" sz="2000" dirty="0" smtClean="0"/>
              <a:t>) pour les élèves de 4</a:t>
            </a:r>
            <a:r>
              <a:rPr lang="fr-FR" sz="2000" baseline="30000" dirty="0" smtClean="0"/>
              <a:t>ème</a:t>
            </a:r>
            <a:endParaRPr lang="fr-FR" sz="2000" dirty="0" smtClean="0"/>
          </a:p>
          <a:p>
            <a:r>
              <a:rPr lang="fr-FR" sz="2000" dirty="0" smtClean="0"/>
              <a:t>1er avril : conférence de </a:t>
            </a:r>
            <a:r>
              <a:rPr lang="fr-FR" sz="2000" dirty="0" err="1" smtClean="0"/>
              <a:t>M.Orenstein</a:t>
            </a:r>
            <a:r>
              <a:rPr lang="fr-FR" sz="2000" dirty="0" smtClean="0"/>
              <a:t> au collège Charcot pour les classes de 3</a:t>
            </a:r>
            <a:r>
              <a:rPr lang="fr-FR" sz="2000" baseline="30000" dirty="0" smtClean="0"/>
              <a:t>ème</a:t>
            </a:r>
          </a:p>
          <a:p>
            <a:r>
              <a:rPr lang="fr-FR" sz="2000" dirty="0" smtClean="0"/>
              <a:t>2 et 11 avril : visite du CHRD pour les classes de 3ème</a:t>
            </a:r>
          </a:p>
          <a:p>
            <a:r>
              <a:rPr lang="fr-FR" sz="2000" dirty="0" smtClean="0"/>
              <a:t>4 avril : Projet « On tourne » tournage avec la classe de 3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2</a:t>
            </a:r>
          </a:p>
          <a:p>
            <a:r>
              <a:rPr lang="fr-FR" sz="2000" dirty="0" smtClean="0"/>
              <a:t>6 avril : loto de l’Entraide à la salle « L’Ellipse » à partir de 18h30</a:t>
            </a:r>
          </a:p>
          <a:p>
            <a:r>
              <a:rPr lang="fr-FR" sz="2000" dirty="0" smtClean="0"/>
              <a:t>Du 7 avril au 13 avril : Voyage en Italie</a:t>
            </a:r>
          </a:p>
          <a:p>
            <a:r>
              <a:rPr lang="fr-FR" sz="2000" dirty="0" smtClean="0"/>
              <a:t>Du 29 avril au 3 mai : Semaine de la Santé et de la Sécurité</a:t>
            </a:r>
          </a:p>
          <a:p>
            <a:r>
              <a:rPr lang="fr-FR" sz="2000" dirty="0" smtClean="0"/>
              <a:t>7 mai : sortie à St Romain en Gal et Vienne</a:t>
            </a:r>
          </a:p>
          <a:p>
            <a:r>
              <a:rPr lang="fr-FR" sz="2000" dirty="0" smtClean="0"/>
              <a:t>28 mai: Concours Défi Solaire au lycée Branly</a:t>
            </a:r>
          </a:p>
          <a:p>
            <a:r>
              <a:rPr lang="fr-FR" sz="2000" dirty="0" smtClean="0"/>
              <a:t>11 juin : rencontre finale du projet « On tourne » à l’Institut Lumière pour la classe de 3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2</a:t>
            </a:r>
          </a:p>
          <a:p>
            <a:r>
              <a:rPr lang="fr-FR" sz="2000" dirty="0" smtClean="0"/>
              <a:t>17 juin: Commission d’appel des classes de 3</a:t>
            </a:r>
            <a:r>
              <a:rPr lang="fr-FR" sz="2000" baseline="30000" dirty="0" smtClean="0"/>
              <a:t>ème</a:t>
            </a:r>
          </a:p>
          <a:p>
            <a:r>
              <a:rPr lang="fr-FR" sz="2000" dirty="0" smtClean="0"/>
              <a:t>19 juin: Commission d’appel des classes de 6</a:t>
            </a:r>
            <a:r>
              <a:rPr lang="fr-FR" sz="2000" baseline="30000" dirty="0" smtClean="0"/>
              <a:t>ème </a:t>
            </a:r>
            <a:r>
              <a:rPr lang="fr-FR" sz="2000" dirty="0" smtClean="0"/>
              <a:t>5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4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</a:t>
            </a:r>
            <a:endParaRPr lang="fr-FR" sz="2000" baseline="30000" dirty="0" smtClean="0"/>
          </a:p>
          <a:p>
            <a:r>
              <a:rPr lang="fr-FR" sz="2000" dirty="0" smtClean="0"/>
              <a:t>27 et 28 juin : épreuves écrites du DNB</a:t>
            </a:r>
          </a:p>
          <a:p>
            <a:r>
              <a:rPr lang="fr-FR" sz="2000" dirty="0" smtClean="0"/>
              <a:t>28 juin : communication des résultats d’affectation aux familles (18h).</a:t>
            </a:r>
          </a:p>
          <a:p>
            <a:r>
              <a:rPr lang="fr-FR" sz="2000" dirty="0" smtClean="0"/>
              <a:t>5 juillet : fin de l’année scolaire</a:t>
            </a:r>
            <a:r>
              <a:rPr lang="fr-FR" sz="2000" b="1" dirty="0" smtClean="0"/>
              <a:t>.</a:t>
            </a:r>
            <a:endParaRPr lang="fr-FR" sz="2000" dirty="0" smtClean="0"/>
          </a:p>
          <a:p>
            <a:r>
              <a:rPr lang="fr-FR" dirty="0" smtClean="0"/>
              <a:t>	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182880" y="1244601"/>
            <a:ext cx="8961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II) Organisation Financière et comptable</a:t>
            </a:r>
            <a:r>
              <a:rPr lang="fr-FR" sz="3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FR" sz="3200" b="1" dirty="0" smtClean="0">
                <a:solidFill>
                  <a:srgbClr val="FF0000"/>
                </a:solidFill>
              </a:rPr>
              <a:t>         </a:t>
            </a:r>
            <a:r>
              <a:rPr lang="fr-F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Contrat d’entretien des chaudières logements</a:t>
            </a:r>
            <a:endParaRPr lang="fr-FR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5578" y="2294965"/>
            <a:ext cx="84511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800" dirty="0" smtClean="0"/>
              <a:t>  </a:t>
            </a:r>
            <a:r>
              <a:rPr lang="fr-FR" sz="2600" dirty="0" smtClean="0"/>
              <a:t>La société </a:t>
            </a:r>
            <a:r>
              <a:rPr lang="fr-FR" sz="2600" dirty="0" err="1" smtClean="0"/>
              <a:t>Someci</a:t>
            </a:r>
            <a:r>
              <a:rPr lang="fr-FR" sz="2600" dirty="0" smtClean="0"/>
              <a:t> qui intervenait préalablement pour l’entretien des chaudières des logements n’a pas respecté les clauses du contrat et n’a pas répondu à une demande urgente d’intervention, obligation a été faite de démarcher en urgence une autre entreprise. 3 contacts ont été pris</a:t>
            </a:r>
          </a:p>
          <a:p>
            <a:pPr algn="just"/>
            <a:endParaRPr lang="fr-FR" sz="2600" dirty="0" smtClean="0"/>
          </a:p>
          <a:p>
            <a:pPr>
              <a:buFontTx/>
              <a:buChar char="-"/>
            </a:pPr>
            <a:r>
              <a:rPr lang="fr-FR" sz="2600" dirty="0" smtClean="0"/>
              <a:t> </a:t>
            </a:r>
            <a:r>
              <a:rPr lang="fr-FR" sz="2600" b="1" dirty="0" smtClean="0"/>
              <a:t>Contrat : </a:t>
            </a:r>
            <a:r>
              <a:rPr lang="fr-FR" sz="2600" b="1" dirty="0" err="1" smtClean="0"/>
              <a:t>Serv’élite</a:t>
            </a:r>
            <a:r>
              <a:rPr lang="fr-FR" sz="2600" b="1" dirty="0" smtClean="0"/>
              <a:t> 212.16 € T.TC. par logement pour un an renouvelable.</a:t>
            </a:r>
          </a:p>
          <a:p>
            <a:pPr algn="just">
              <a:buFontTx/>
              <a:buChar char="-"/>
            </a:pPr>
            <a:r>
              <a:rPr lang="fr-FR" sz="2600" dirty="0" smtClean="0"/>
              <a:t> 2 autres sociétés : </a:t>
            </a:r>
            <a:r>
              <a:rPr lang="fr-FR" sz="2600" dirty="0" err="1" smtClean="0"/>
              <a:t>Cofely</a:t>
            </a:r>
            <a:r>
              <a:rPr lang="fr-FR" sz="2600" dirty="0" smtClean="0"/>
              <a:t> (</a:t>
            </a:r>
            <a:r>
              <a:rPr lang="fr-FR" sz="2600" dirty="0" err="1" smtClean="0"/>
              <a:t>Engie</a:t>
            </a:r>
            <a:r>
              <a:rPr lang="fr-FR" sz="2600" dirty="0" smtClean="0"/>
              <a:t>) et </a:t>
            </a:r>
            <a:r>
              <a:rPr lang="fr-FR" sz="2600" dirty="0" err="1" smtClean="0"/>
              <a:t>Proxi</a:t>
            </a:r>
            <a:r>
              <a:rPr lang="fr-FR" sz="2600" dirty="0" smtClean="0"/>
              <a:t> Gaz Service n’ont pas effectué de proposition financières.</a:t>
            </a:r>
          </a:p>
          <a:p>
            <a:endParaRPr lang="fr-FR" dirty="0" smtClean="0"/>
          </a:p>
          <a:p>
            <a:r>
              <a:rPr lang="fr-FR" dirty="0" smtClean="0"/>
              <a:t>	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35423" y="609888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(Acte 63)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128908" y="361732"/>
            <a:ext cx="8430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      II) Organisation Financière et comptable.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  <a:p>
            <a:endParaRPr lang="fr-F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Contrat de maintenance des installations « chaud et froid » du SRH  (Acte ..)</a:t>
            </a:r>
          </a:p>
          <a:p>
            <a:pPr lvl="1"/>
            <a:r>
              <a:rPr lang="fr-FR" sz="3200" dirty="0" smtClean="0"/>
              <a:t>              fin de contrat :31 mai 2019                                                       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6482" y="2260113"/>
            <a:ext cx="8451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endParaRPr lang="fr-FR" sz="2800" dirty="0" smtClean="0"/>
          </a:p>
          <a:p>
            <a:endParaRPr lang="fr-FR" sz="2800" dirty="0" smtClean="0"/>
          </a:p>
          <a:p>
            <a:endParaRPr lang="fr-FR" dirty="0" smtClean="0"/>
          </a:p>
          <a:p>
            <a:r>
              <a:rPr lang="fr-FR" dirty="0" smtClean="0"/>
              <a:t>	</a:t>
            </a:r>
            <a:endParaRPr lang="fr-FR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335802" y="3055899"/>
          <a:ext cx="6096000" cy="3024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52365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Marescol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Thirode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(2012)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2018</a:t>
                      </a:r>
                      <a:endParaRPr lang="fr-FR" dirty="0"/>
                    </a:p>
                  </a:txBody>
                  <a:tcPr/>
                </a:tc>
              </a:tr>
              <a:tr h="542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Contrat SRH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1772.87 €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1897.00 €</a:t>
                      </a:r>
                      <a:endParaRPr lang="fr-FR" dirty="0"/>
                    </a:p>
                  </a:txBody>
                  <a:tcPr/>
                </a:tc>
              </a:tr>
              <a:tr h="55236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Contrat</a:t>
                      </a:r>
                      <a:r>
                        <a:rPr lang="fr-FR" baseline="0" dirty="0" smtClean="0"/>
                        <a:t> SEGPA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969,54 €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1037,41 €</a:t>
                      </a:r>
                      <a:endParaRPr lang="fr-FR" dirty="0"/>
                    </a:p>
                  </a:txBody>
                  <a:tcPr/>
                </a:tc>
              </a:tr>
              <a:tr h="4796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curatif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1160,23 €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1061,21 €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552365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interventions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349625" y="1244601"/>
            <a:ext cx="84303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      II) Organisation Financière et comptable.</a:t>
            </a:r>
          </a:p>
          <a:p>
            <a:endParaRPr lang="fr-F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Contrat de maintenance des installations « chaud et froid » du SRH  (Acte 64)</a:t>
            </a:r>
          </a:p>
          <a:p>
            <a:pPr>
              <a:buFontTx/>
              <a:buChar char="-"/>
            </a:pPr>
            <a:endParaRPr lang="fr-FR" sz="3200" dirty="0" smtClean="0"/>
          </a:p>
          <a:p>
            <a:pPr lvl="1">
              <a:buFont typeface="Wingdings" pitchFamily="2" charset="2"/>
              <a:buChar char="§"/>
            </a:pPr>
            <a:r>
              <a:rPr lang="fr-FR" sz="3200" b="1" dirty="0" err="1" smtClean="0"/>
              <a:t>Marescol</a:t>
            </a:r>
            <a:r>
              <a:rPr lang="fr-FR" sz="3200" b="1" dirty="0" smtClean="0"/>
              <a:t> T </a:t>
            </a:r>
            <a:r>
              <a:rPr lang="fr-FR" sz="3200" dirty="0" smtClean="0"/>
              <a:t>: </a:t>
            </a:r>
            <a:r>
              <a:rPr lang="fr-FR" sz="2800" dirty="0" smtClean="0"/>
              <a:t>3439,20€ TTC  (P+C)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 </a:t>
            </a:r>
            <a:r>
              <a:rPr lang="fr-FR" sz="3200" b="1" dirty="0" smtClean="0"/>
              <a:t>CPS</a:t>
            </a:r>
            <a:r>
              <a:rPr lang="fr-FR" sz="3200" dirty="0" smtClean="0"/>
              <a:t>              :  </a:t>
            </a:r>
            <a:r>
              <a:rPr lang="fr-FR" sz="2800" dirty="0" smtClean="0"/>
              <a:t>864.00 € TTC (P) ou 2412.00 € ( P+C)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b="1" dirty="0" smtClean="0"/>
              <a:t>Martinon </a:t>
            </a:r>
            <a:r>
              <a:rPr lang="fr-FR" sz="3200" dirty="0" smtClean="0"/>
              <a:t>   : </a:t>
            </a:r>
            <a:r>
              <a:rPr lang="fr-FR" sz="2800" dirty="0" smtClean="0"/>
              <a:t>1736,40€ TTC. (P)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 </a:t>
            </a:r>
            <a:r>
              <a:rPr lang="fr-FR" sz="3200" b="1" dirty="0" smtClean="0"/>
              <a:t>STPM</a:t>
            </a:r>
            <a:r>
              <a:rPr lang="fr-FR" sz="3200" dirty="0" smtClean="0"/>
              <a:t>	        : </a:t>
            </a:r>
            <a:r>
              <a:rPr lang="fr-FR" sz="2800" dirty="0" smtClean="0"/>
              <a:t>1116.00€ TTC. (P)</a:t>
            </a:r>
          </a:p>
          <a:p>
            <a:pPr>
              <a:buFontTx/>
              <a:buChar char="-"/>
            </a:pPr>
            <a:endParaRPr lang="fr-FR" sz="32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336482" y="2260113"/>
            <a:ext cx="8451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endParaRPr lang="fr-FR" sz="2800" dirty="0" smtClean="0"/>
          </a:p>
          <a:p>
            <a:endParaRPr lang="fr-FR" sz="2800" dirty="0" smtClean="0"/>
          </a:p>
          <a:p>
            <a:endParaRPr lang="fr-FR" dirty="0" smtClean="0"/>
          </a:p>
          <a:p>
            <a:r>
              <a:rPr lang="fr-FR" dirty="0" smtClean="0"/>
              <a:t>	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"/>
          <p:cNvGrpSpPr/>
          <p:nvPr/>
        </p:nvGrpSpPr>
        <p:grpSpPr>
          <a:xfrm>
            <a:off x="2" y="193689"/>
            <a:ext cx="9155217" cy="1215135"/>
            <a:chOff x="0" y="278212"/>
            <a:chExt cx="9155217" cy="1215134"/>
          </a:xfrm>
        </p:grpSpPr>
        <p:sp>
          <p:nvSpPr>
            <p:cNvPr id="6" name="Rectangle 5"/>
            <p:cNvSpPr/>
            <p:nvPr/>
          </p:nvSpPr>
          <p:spPr>
            <a:xfrm>
              <a:off x="0" y="595901"/>
              <a:ext cx="9155217" cy="579756"/>
            </a:xfrm>
            <a:prstGeom prst="rect">
              <a:avLst/>
            </a:prstGeom>
            <a:solidFill>
              <a:srgbClr val="007D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17976" y="278212"/>
              <a:ext cx="1026777" cy="1215134"/>
            </a:xfrm>
            <a:prstGeom prst="rect">
              <a:avLst/>
            </a:prstGeom>
          </p:spPr>
        </p:pic>
      </p:grpSp>
      <p:sp>
        <p:nvSpPr>
          <p:cNvPr id="9" name="ZoneTexte 8"/>
          <p:cNvSpPr txBox="1"/>
          <p:nvPr/>
        </p:nvSpPr>
        <p:spPr>
          <a:xfrm>
            <a:off x="157654" y="1244601"/>
            <a:ext cx="89863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      II) Organisation Financière et comptable.</a:t>
            </a:r>
          </a:p>
          <a:p>
            <a:endParaRPr lang="fr-FR" sz="12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Contrat de maintenance des installations « chaud et froid » de la cuisine SEGPA (Acte 65)</a:t>
            </a:r>
          </a:p>
          <a:p>
            <a:pPr algn="ctr"/>
            <a:r>
              <a:rPr lang="fr-FR" sz="3200" dirty="0" smtClean="0"/>
              <a:t>Actuellement MT 1037,41€ TTC</a:t>
            </a:r>
          </a:p>
          <a:p>
            <a:endParaRPr lang="fr-FR" sz="3200" dirty="0" smtClean="0"/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 </a:t>
            </a:r>
            <a:r>
              <a:rPr lang="fr-FR" sz="3200" b="1" dirty="0" err="1" smtClean="0"/>
              <a:t>Marescol</a:t>
            </a:r>
            <a:r>
              <a:rPr lang="fr-FR" sz="3200" b="1" dirty="0" smtClean="0"/>
              <a:t> T</a:t>
            </a:r>
            <a:r>
              <a:rPr lang="fr-FR" sz="3200" dirty="0" smtClean="0"/>
              <a:t> 	:  556.80 € TTC.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 </a:t>
            </a:r>
            <a:r>
              <a:rPr lang="fr-FR" sz="3200" b="1" dirty="0" smtClean="0"/>
              <a:t>Martinon</a:t>
            </a:r>
            <a:r>
              <a:rPr lang="fr-FR" sz="3200" dirty="0" smtClean="0"/>
              <a:t> 	:  753.60 € TTC.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 </a:t>
            </a:r>
            <a:r>
              <a:rPr lang="fr-FR" sz="3200" b="1" dirty="0" smtClean="0"/>
              <a:t>STPM 	      	</a:t>
            </a:r>
            <a:r>
              <a:rPr lang="fr-FR" sz="3200" dirty="0" smtClean="0"/>
              <a:t>:  456.00 € TTC.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b="1" dirty="0" smtClean="0"/>
              <a:t> CPS           	 : </a:t>
            </a:r>
            <a:r>
              <a:rPr lang="fr-FR" sz="3200" dirty="0" smtClean="0"/>
              <a:t>0€ (inclus dans le devis précédent)</a:t>
            </a:r>
          </a:p>
          <a:p>
            <a:pPr lvl="1">
              <a:buFont typeface="Wingdings" pitchFamily="2" charset="2"/>
              <a:buChar char="§"/>
            </a:pPr>
            <a:endParaRPr lang="fr-FR" sz="3200" dirty="0" smtClean="0"/>
          </a:p>
          <a:p>
            <a:endParaRPr lang="fr-FR" sz="3200" b="1" dirty="0" smtClean="0">
              <a:solidFill>
                <a:srgbClr val="FF0000"/>
              </a:solidFill>
            </a:endParaRPr>
          </a:p>
          <a:p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1075" y="2333685"/>
            <a:ext cx="84511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endParaRPr lang="fr-FR" sz="2800" dirty="0" smtClean="0"/>
          </a:p>
          <a:p>
            <a:pPr>
              <a:buFontTx/>
              <a:buChar char="-"/>
            </a:pPr>
            <a:endParaRPr lang="fr-FR" sz="2800" dirty="0" smtClean="0"/>
          </a:p>
          <a:p>
            <a:endParaRPr lang="fr-FR" dirty="0" smtClean="0"/>
          </a:p>
          <a:p>
            <a:r>
              <a:rPr lang="fr-FR" dirty="0" smtClean="0"/>
              <a:t>	</a:t>
            </a:r>
            <a:endParaRPr lang="fr-F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6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11425</TotalTime>
  <Words>610</Words>
  <Application>Microsoft Office PowerPoint</Application>
  <PresentationFormat>Affichage à l'écran (4:3)</PresentationFormat>
  <Paragraphs>220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ACADEMIE DE LYON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cmarsot</dc:creator>
  <cp:lastModifiedBy>nfournier</cp:lastModifiedBy>
  <cp:revision>565</cp:revision>
  <cp:lastPrinted>2016-09-22T08:32:17Z</cp:lastPrinted>
  <dcterms:created xsi:type="dcterms:W3CDTF">2016-06-23T12:47:54Z</dcterms:created>
  <dcterms:modified xsi:type="dcterms:W3CDTF">2019-03-28T10:04:03Z</dcterms:modified>
</cp:coreProperties>
</file>